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96"/>
  </p:notesMasterIdLst>
  <p:sldIdLst>
    <p:sldId id="256" r:id="rId2"/>
    <p:sldId id="257" r:id="rId3"/>
    <p:sldId id="402" r:id="rId4"/>
    <p:sldId id="403" r:id="rId5"/>
    <p:sldId id="404" r:id="rId6"/>
    <p:sldId id="408" r:id="rId7"/>
    <p:sldId id="537" r:id="rId8"/>
    <p:sldId id="405" r:id="rId9"/>
    <p:sldId id="324" r:id="rId10"/>
    <p:sldId id="406" r:id="rId11"/>
    <p:sldId id="407" r:id="rId12"/>
    <p:sldId id="538" r:id="rId13"/>
    <p:sldId id="539" r:id="rId14"/>
    <p:sldId id="559" r:id="rId15"/>
    <p:sldId id="412" r:id="rId16"/>
    <p:sldId id="560" r:id="rId17"/>
    <p:sldId id="413" r:id="rId18"/>
    <p:sldId id="531" r:id="rId19"/>
    <p:sldId id="418" r:id="rId20"/>
    <p:sldId id="421" r:id="rId21"/>
    <p:sldId id="381" r:id="rId22"/>
    <p:sldId id="533" r:id="rId23"/>
    <p:sldId id="540" r:id="rId24"/>
    <p:sldId id="551" r:id="rId25"/>
    <p:sldId id="350" r:id="rId26"/>
    <p:sldId id="541" r:id="rId27"/>
    <p:sldId id="561" r:id="rId28"/>
    <p:sldId id="542" r:id="rId29"/>
    <p:sldId id="357" r:id="rId30"/>
    <p:sldId id="356" r:id="rId31"/>
    <p:sldId id="362" r:id="rId32"/>
    <p:sldId id="562" r:id="rId33"/>
    <p:sldId id="262" r:id="rId34"/>
    <p:sldId id="266" r:id="rId35"/>
    <p:sldId id="265" r:id="rId36"/>
    <p:sldId id="267" r:id="rId37"/>
    <p:sldId id="268" r:id="rId38"/>
    <p:sldId id="269" r:id="rId39"/>
    <p:sldId id="543" r:id="rId40"/>
    <p:sldId id="545" r:id="rId41"/>
    <p:sldId id="544" r:id="rId42"/>
    <p:sldId id="546" r:id="rId43"/>
    <p:sldId id="272" r:id="rId44"/>
    <p:sldId id="273" r:id="rId45"/>
    <p:sldId id="547" r:id="rId46"/>
    <p:sldId id="552" r:id="rId47"/>
    <p:sldId id="548" r:id="rId48"/>
    <p:sldId id="359" r:id="rId49"/>
    <p:sldId id="501" r:id="rId50"/>
    <p:sldId id="278" r:id="rId51"/>
    <p:sldId id="500" r:id="rId52"/>
    <p:sldId id="502" r:id="rId53"/>
    <p:sldId id="568" r:id="rId54"/>
    <p:sldId id="569" r:id="rId55"/>
    <p:sldId id="556" r:id="rId56"/>
    <p:sldId id="567" r:id="rId57"/>
    <p:sldId id="570" r:id="rId58"/>
    <p:sldId id="503" r:id="rId59"/>
    <p:sldId id="565" r:id="rId60"/>
    <p:sldId id="575" r:id="rId61"/>
    <p:sldId id="549" r:id="rId62"/>
    <p:sldId id="576" r:id="rId63"/>
    <p:sldId id="555" r:id="rId64"/>
    <p:sldId id="504" r:id="rId65"/>
    <p:sldId id="557" r:id="rId66"/>
    <p:sldId id="571" r:id="rId67"/>
    <p:sldId id="558" r:id="rId68"/>
    <p:sldId id="566" r:id="rId69"/>
    <p:sldId id="505" r:id="rId70"/>
    <p:sldId id="506" r:id="rId71"/>
    <p:sldId id="521" r:id="rId72"/>
    <p:sldId id="508" r:id="rId73"/>
    <p:sldId id="509" r:id="rId74"/>
    <p:sldId id="520" r:id="rId75"/>
    <p:sldId id="511" r:id="rId76"/>
    <p:sldId id="512" r:id="rId77"/>
    <p:sldId id="532" r:id="rId78"/>
    <p:sldId id="522" r:id="rId79"/>
    <p:sldId id="513" r:id="rId80"/>
    <p:sldId id="514" r:id="rId81"/>
    <p:sldId id="523" r:id="rId82"/>
    <p:sldId id="524" r:id="rId83"/>
    <p:sldId id="572" r:id="rId84"/>
    <p:sldId id="525" r:id="rId85"/>
    <p:sldId id="526" r:id="rId86"/>
    <p:sldId id="530" r:id="rId87"/>
    <p:sldId id="534" r:id="rId88"/>
    <p:sldId id="578" r:id="rId89"/>
    <p:sldId id="577" r:id="rId90"/>
    <p:sldId id="574" r:id="rId91"/>
    <p:sldId id="535" r:id="rId92"/>
    <p:sldId id="536" r:id="rId93"/>
    <p:sldId id="435" r:id="rId94"/>
    <p:sldId id="363" r:id="rId9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79"/>
    <p:restoredTop sz="93009" autoAdjust="0"/>
  </p:normalViewPr>
  <p:slideViewPr>
    <p:cSldViewPr snapToGrid="0">
      <p:cViewPr>
        <p:scale>
          <a:sx n="86" d="100"/>
          <a:sy n="86" d="100"/>
        </p:scale>
        <p:origin x="402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260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9F67224-C79A-48D7-9AB2-33066AA62937}" type="doc">
      <dgm:prSet loTypeId="urn:microsoft.com/office/officeart/2008/layout/NameandTitleOrganizationalChart" loCatId="hierarchy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IN"/>
        </a:p>
      </dgm:t>
    </dgm:pt>
    <dgm:pt modelId="{BF37521C-6E70-4F25-A6B4-36B916E02254}">
      <dgm:prSet phldrT="[Text]" custT="1"/>
      <dgm:spPr/>
      <dgm:t>
        <a:bodyPr/>
        <a:lstStyle/>
        <a:p>
          <a:r>
            <a:rPr lang="en-US" sz="2400" dirty="0">
              <a:latin typeface="+mn-lt"/>
            </a:rPr>
            <a:t>SQL Functions</a:t>
          </a:r>
          <a:endParaRPr lang="en-IN" sz="2400" dirty="0">
            <a:latin typeface="+mn-lt"/>
          </a:endParaRPr>
        </a:p>
      </dgm:t>
    </dgm:pt>
    <dgm:pt modelId="{BBFD7A12-0792-4A94-B7CF-7983016EDA8E}" type="parTrans" cxnId="{79A9C196-4A13-423D-8771-EB553A4C1F72}">
      <dgm:prSet/>
      <dgm:spPr/>
      <dgm:t>
        <a:bodyPr/>
        <a:lstStyle/>
        <a:p>
          <a:endParaRPr lang="en-IN"/>
        </a:p>
      </dgm:t>
    </dgm:pt>
    <dgm:pt modelId="{C07717C5-3B51-4399-8008-2C6B539DE144}" type="sibTrans" cxnId="{79A9C196-4A13-423D-8771-EB553A4C1F72}">
      <dgm:prSet custT="1"/>
      <dgm:spPr/>
      <dgm:t>
        <a:bodyPr/>
        <a:lstStyle/>
        <a:p>
          <a:pPr algn="ctr"/>
          <a:r>
            <a:rPr lang="en-US" sz="2000" dirty="0"/>
            <a:t>Takes one or more arguments and returns a value</a:t>
          </a:r>
          <a:endParaRPr lang="en-IN" sz="2000" dirty="0"/>
        </a:p>
      </dgm:t>
    </dgm:pt>
    <dgm:pt modelId="{71FD5A4B-4A3E-42E6-8B27-CBEC296C06B2}">
      <dgm:prSet phldrT="[Text]" custT="1"/>
      <dgm:spPr/>
      <dgm:t>
        <a:bodyPr/>
        <a:lstStyle/>
        <a:p>
          <a:r>
            <a:rPr lang="en-US" sz="2400" dirty="0">
              <a:latin typeface="+mn-lt"/>
            </a:rPr>
            <a:t>Single Row Functions</a:t>
          </a:r>
          <a:endParaRPr lang="en-IN" sz="2400" dirty="0">
            <a:latin typeface="+mn-lt"/>
          </a:endParaRPr>
        </a:p>
      </dgm:t>
    </dgm:pt>
    <dgm:pt modelId="{1A001002-4947-4136-9520-30304453570E}" type="parTrans" cxnId="{78BB5599-4D02-48D5-80EB-E69658AF2212}">
      <dgm:prSet/>
      <dgm:spPr/>
      <dgm:t>
        <a:bodyPr/>
        <a:lstStyle/>
        <a:p>
          <a:endParaRPr lang="en-IN"/>
        </a:p>
      </dgm:t>
    </dgm:pt>
    <dgm:pt modelId="{226DDD21-6BA6-4DC0-8222-1CF1D90701C5}" type="sibTrans" cxnId="{78BB5599-4D02-48D5-80EB-E69658AF2212}">
      <dgm:prSet custT="1"/>
      <dgm:spPr/>
      <dgm:t>
        <a:bodyPr/>
        <a:lstStyle/>
        <a:p>
          <a:pPr algn="ctr"/>
          <a:r>
            <a:rPr lang="en-US" sz="2000" dirty="0"/>
            <a:t>Returns one result per row</a:t>
          </a:r>
          <a:endParaRPr lang="en-IN" sz="2000" dirty="0"/>
        </a:p>
      </dgm:t>
    </dgm:pt>
    <dgm:pt modelId="{649F3723-23D1-48F1-BE7C-F213B34FF900}">
      <dgm:prSet phldrT="[Text]" custT="1"/>
      <dgm:spPr/>
      <dgm:t>
        <a:bodyPr/>
        <a:lstStyle/>
        <a:p>
          <a:r>
            <a:rPr lang="en-US" sz="2400" dirty="0">
              <a:latin typeface="+mn-lt"/>
            </a:rPr>
            <a:t>Multiple Row functions</a:t>
          </a:r>
          <a:endParaRPr lang="en-IN" sz="2400" dirty="0">
            <a:latin typeface="+mn-lt"/>
          </a:endParaRPr>
        </a:p>
      </dgm:t>
    </dgm:pt>
    <dgm:pt modelId="{7850DF98-6386-4872-AFEC-414EC9C82948}" type="parTrans" cxnId="{9BF6299E-38E9-4E78-9E00-B527784670A2}">
      <dgm:prSet/>
      <dgm:spPr/>
      <dgm:t>
        <a:bodyPr/>
        <a:lstStyle/>
        <a:p>
          <a:endParaRPr lang="en-IN"/>
        </a:p>
      </dgm:t>
    </dgm:pt>
    <dgm:pt modelId="{1D6C5500-EF12-4284-B118-F84B7110B903}" type="sibTrans" cxnId="{9BF6299E-38E9-4E78-9E00-B527784670A2}">
      <dgm:prSet custT="1"/>
      <dgm:spPr/>
      <dgm:t>
        <a:bodyPr/>
        <a:lstStyle/>
        <a:p>
          <a:pPr algn="ctr"/>
          <a:r>
            <a:rPr lang="en-US" sz="2000" dirty="0"/>
            <a:t>Returns one result per set of Rows</a:t>
          </a:r>
          <a:endParaRPr lang="en-IN" sz="2000" dirty="0"/>
        </a:p>
      </dgm:t>
    </dgm:pt>
    <dgm:pt modelId="{F1480482-4FD0-44D1-9789-F8428F06FC2B}" type="pres">
      <dgm:prSet presAssocID="{09F67224-C79A-48D7-9AB2-33066AA6293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C6C105C-361E-473B-9BD8-FB02ED3CDF89}" type="pres">
      <dgm:prSet presAssocID="{BF37521C-6E70-4F25-A6B4-36B916E02254}" presName="hierRoot1" presStyleCnt="0">
        <dgm:presLayoutVars>
          <dgm:hierBranch val="init"/>
        </dgm:presLayoutVars>
      </dgm:prSet>
      <dgm:spPr/>
    </dgm:pt>
    <dgm:pt modelId="{EAE13193-F47F-43EA-8D07-03CB715E9137}" type="pres">
      <dgm:prSet presAssocID="{BF37521C-6E70-4F25-A6B4-36B916E02254}" presName="rootComposite1" presStyleCnt="0"/>
      <dgm:spPr/>
    </dgm:pt>
    <dgm:pt modelId="{EA9467CB-F87E-4F54-B2DD-29C4D912805F}" type="pres">
      <dgm:prSet presAssocID="{BF37521C-6E70-4F25-A6B4-36B916E02254}" presName="rootText1" presStyleLbl="node0" presStyleIdx="0" presStyleCnt="1" custLinFactNeighborX="4320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88A8D040-1383-4B48-A015-04AFE74302DD}" type="pres">
      <dgm:prSet presAssocID="{BF37521C-6E70-4F25-A6B4-36B916E02254}" presName="titleText1" presStyleLbl="fgAcc0" presStyleIdx="0" presStyleCnt="1" custScaleX="132837" custScaleY="204734" custLinFactNeighborX="-13044" custLinFactNeighborY="997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C2D64DDF-D8F5-4EB7-8150-26CD27290A66}" type="pres">
      <dgm:prSet presAssocID="{BF37521C-6E70-4F25-A6B4-36B916E02254}" presName="rootConnector1" presStyleLbl="node1" presStyleIdx="0" presStyleCnt="2"/>
      <dgm:spPr/>
      <dgm:t>
        <a:bodyPr/>
        <a:lstStyle/>
        <a:p>
          <a:endParaRPr lang="en-US"/>
        </a:p>
      </dgm:t>
    </dgm:pt>
    <dgm:pt modelId="{85266628-3E15-4EF9-ABE5-6EB8F8A0BB99}" type="pres">
      <dgm:prSet presAssocID="{BF37521C-6E70-4F25-A6B4-36B916E02254}" presName="hierChild2" presStyleCnt="0"/>
      <dgm:spPr/>
    </dgm:pt>
    <dgm:pt modelId="{52DA5221-F4F7-4C29-A145-5654B7CDF47E}" type="pres">
      <dgm:prSet presAssocID="{1A001002-4947-4136-9520-30304453570E}" presName="Name37" presStyleLbl="parChTrans1D2" presStyleIdx="0" presStyleCnt="2"/>
      <dgm:spPr/>
      <dgm:t>
        <a:bodyPr/>
        <a:lstStyle/>
        <a:p>
          <a:endParaRPr lang="en-US"/>
        </a:p>
      </dgm:t>
    </dgm:pt>
    <dgm:pt modelId="{EECE5337-FFE3-48A8-8049-B76369213158}" type="pres">
      <dgm:prSet presAssocID="{71FD5A4B-4A3E-42E6-8B27-CBEC296C06B2}" presName="hierRoot2" presStyleCnt="0">
        <dgm:presLayoutVars>
          <dgm:hierBranch val="init"/>
        </dgm:presLayoutVars>
      </dgm:prSet>
      <dgm:spPr/>
    </dgm:pt>
    <dgm:pt modelId="{3B4E0B9B-062E-4B01-BC27-22AB27224112}" type="pres">
      <dgm:prSet presAssocID="{71FD5A4B-4A3E-42E6-8B27-CBEC296C06B2}" presName="rootComposite" presStyleCnt="0"/>
      <dgm:spPr/>
    </dgm:pt>
    <dgm:pt modelId="{90F3EFBD-BF79-40DE-8091-B587E57542A5}" type="pres">
      <dgm:prSet presAssocID="{71FD5A4B-4A3E-42E6-8B27-CBEC296C06B2}" presName="rootText" presStyleLbl="node1" presStyleIdx="0" presStyleCnt="2" custLinFactNeighborX="1620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D99053BA-9A94-49E4-9919-96C2B6DC5470}" type="pres">
      <dgm:prSet presAssocID="{71FD5A4B-4A3E-42E6-8B27-CBEC296C06B2}" presName="titleText2" presStyleLbl="fgAcc1" presStyleIdx="0" presStyleCnt="2" custScaleY="175650" custLinFactNeighborX="-14400" custLinFactNeighborY="3128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DD5CF581-D020-4B21-9B7B-DF0B28113D27}" type="pres">
      <dgm:prSet presAssocID="{71FD5A4B-4A3E-42E6-8B27-CBEC296C06B2}" presName="rootConnector" presStyleLbl="node2" presStyleIdx="0" presStyleCnt="0"/>
      <dgm:spPr/>
      <dgm:t>
        <a:bodyPr/>
        <a:lstStyle/>
        <a:p>
          <a:endParaRPr lang="en-US"/>
        </a:p>
      </dgm:t>
    </dgm:pt>
    <dgm:pt modelId="{B2530A67-69E3-4530-AD79-975B8E2533F2}" type="pres">
      <dgm:prSet presAssocID="{71FD5A4B-4A3E-42E6-8B27-CBEC296C06B2}" presName="hierChild4" presStyleCnt="0"/>
      <dgm:spPr/>
    </dgm:pt>
    <dgm:pt modelId="{5ADA6385-887B-48EF-B77C-FC5A86B79C2F}" type="pres">
      <dgm:prSet presAssocID="{71FD5A4B-4A3E-42E6-8B27-CBEC296C06B2}" presName="hierChild5" presStyleCnt="0"/>
      <dgm:spPr/>
    </dgm:pt>
    <dgm:pt modelId="{A2D0DD67-BA6C-4D4A-9DC0-D3E2DDAC333D}" type="pres">
      <dgm:prSet presAssocID="{7850DF98-6386-4872-AFEC-414EC9C82948}" presName="Name37" presStyleLbl="parChTrans1D2" presStyleIdx="1" presStyleCnt="2"/>
      <dgm:spPr/>
      <dgm:t>
        <a:bodyPr/>
        <a:lstStyle/>
        <a:p>
          <a:endParaRPr lang="en-US"/>
        </a:p>
      </dgm:t>
    </dgm:pt>
    <dgm:pt modelId="{3779B999-2EF1-4094-A9CE-527780B5E57C}" type="pres">
      <dgm:prSet presAssocID="{649F3723-23D1-48F1-BE7C-F213B34FF900}" presName="hierRoot2" presStyleCnt="0">
        <dgm:presLayoutVars>
          <dgm:hierBranch val="init"/>
        </dgm:presLayoutVars>
      </dgm:prSet>
      <dgm:spPr/>
    </dgm:pt>
    <dgm:pt modelId="{FB698F48-1306-4A56-90DE-138D29280B3E}" type="pres">
      <dgm:prSet presAssocID="{649F3723-23D1-48F1-BE7C-F213B34FF900}" presName="rootComposite" presStyleCnt="0"/>
      <dgm:spPr/>
    </dgm:pt>
    <dgm:pt modelId="{8078B514-127E-4583-B3FC-85B025F2EA58}" type="pres">
      <dgm:prSet presAssocID="{649F3723-23D1-48F1-BE7C-F213B34FF900}" presName="rootText" presStyleLbl="node1" presStyleIdx="1" presStyleCnt="2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90918C32-0657-4885-B682-0EF322E84330}" type="pres">
      <dgm:prSet presAssocID="{649F3723-23D1-48F1-BE7C-F213B34FF900}" presName="titleText2" presStyleLbl="fgAcc1" presStyleIdx="1" presStyleCnt="2" custScaleY="175650" custLinFactNeighborX="-15600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8EF8D3F7-256A-4119-9277-E275FFADD0EC}" type="pres">
      <dgm:prSet presAssocID="{649F3723-23D1-48F1-BE7C-F213B34FF900}" presName="rootConnector" presStyleLbl="node2" presStyleIdx="0" presStyleCnt="0"/>
      <dgm:spPr/>
      <dgm:t>
        <a:bodyPr/>
        <a:lstStyle/>
        <a:p>
          <a:endParaRPr lang="en-US"/>
        </a:p>
      </dgm:t>
    </dgm:pt>
    <dgm:pt modelId="{3122FD05-2E1B-43D0-8DBD-4D6BABC528ED}" type="pres">
      <dgm:prSet presAssocID="{649F3723-23D1-48F1-BE7C-F213B34FF900}" presName="hierChild4" presStyleCnt="0"/>
      <dgm:spPr/>
    </dgm:pt>
    <dgm:pt modelId="{E1FD8C23-A825-49FA-9B46-464FC7429C4E}" type="pres">
      <dgm:prSet presAssocID="{649F3723-23D1-48F1-BE7C-F213B34FF900}" presName="hierChild5" presStyleCnt="0"/>
      <dgm:spPr/>
    </dgm:pt>
    <dgm:pt modelId="{21958D7D-BE4D-4D16-9D04-8F98734001A5}" type="pres">
      <dgm:prSet presAssocID="{BF37521C-6E70-4F25-A6B4-36B916E02254}" presName="hierChild3" presStyleCnt="0"/>
      <dgm:spPr/>
    </dgm:pt>
  </dgm:ptLst>
  <dgm:cxnLst>
    <dgm:cxn modelId="{906C8E10-B1FB-4151-95FF-FB867226DD4F}" type="presOf" srcId="{BF37521C-6E70-4F25-A6B4-36B916E02254}" destId="{C2D64DDF-D8F5-4EB7-8150-26CD27290A66}" srcOrd="1" destOrd="0" presId="urn:microsoft.com/office/officeart/2008/layout/NameandTitleOrganizationalChart"/>
    <dgm:cxn modelId="{F348F4D6-0A12-4FF4-980E-73FAF408AA9C}" type="presOf" srcId="{BF37521C-6E70-4F25-A6B4-36B916E02254}" destId="{EA9467CB-F87E-4F54-B2DD-29C4D912805F}" srcOrd="0" destOrd="0" presId="urn:microsoft.com/office/officeart/2008/layout/NameandTitleOrganizationalChart"/>
    <dgm:cxn modelId="{9B797A97-D599-4956-9832-5255958AE892}" type="presOf" srcId="{71FD5A4B-4A3E-42E6-8B27-CBEC296C06B2}" destId="{90F3EFBD-BF79-40DE-8091-B587E57542A5}" srcOrd="0" destOrd="0" presId="urn:microsoft.com/office/officeart/2008/layout/NameandTitleOrganizationalChart"/>
    <dgm:cxn modelId="{5F8B868F-A1EF-4909-800C-4ECFAB5D12A2}" type="presOf" srcId="{71FD5A4B-4A3E-42E6-8B27-CBEC296C06B2}" destId="{DD5CF581-D020-4B21-9B7B-DF0B28113D27}" srcOrd="1" destOrd="0" presId="urn:microsoft.com/office/officeart/2008/layout/NameandTitleOrganizationalChart"/>
    <dgm:cxn modelId="{F9C66685-3234-405A-BFF2-3317D6F20E18}" type="presOf" srcId="{C07717C5-3B51-4399-8008-2C6B539DE144}" destId="{88A8D040-1383-4B48-A015-04AFE74302DD}" srcOrd="0" destOrd="0" presId="urn:microsoft.com/office/officeart/2008/layout/NameandTitleOrganizationalChart"/>
    <dgm:cxn modelId="{9F0FE25D-7735-403C-ACE5-E0F2181BE3CB}" type="presOf" srcId="{09F67224-C79A-48D7-9AB2-33066AA62937}" destId="{F1480482-4FD0-44D1-9789-F8428F06FC2B}" srcOrd="0" destOrd="0" presId="urn:microsoft.com/office/officeart/2008/layout/NameandTitleOrganizationalChart"/>
    <dgm:cxn modelId="{00A1F14C-A24A-4806-99DC-9A29BFEA6FFC}" type="presOf" srcId="{1A001002-4947-4136-9520-30304453570E}" destId="{52DA5221-F4F7-4C29-A145-5654B7CDF47E}" srcOrd="0" destOrd="0" presId="urn:microsoft.com/office/officeart/2008/layout/NameandTitleOrganizationalChart"/>
    <dgm:cxn modelId="{1319A8C4-EF57-468D-830B-8482E5C57FAD}" type="presOf" srcId="{7850DF98-6386-4872-AFEC-414EC9C82948}" destId="{A2D0DD67-BA6C-4D4A-9DC0-D3E2DDAC333D}" srcOrd="0" destOrd="0" presId="urn:microsoft.com/office/officeart/2008/layout/NameandTitleOrganizationalChart"/>
    <dgm:cxn modelId="{B4FE734F-ADD4-4EEC-8C9C-EE78D08D5172}" type="presOf" srcId="{1D6C5500-EF12-4284-B118-F84B7110B903}" destId="{90918C32-0657-4885-B682-0EF322E84330}" srcOrd="0" destOrd="0" presId="urn:microsoft.com/office/officeart/2008/layout/NameandTitleOrganizationalChart"/>
    <dgm:cxn modelId="{78BB5599-4D02-48D5-80EB-E69658AF2212}" srcId="{BF37521C-6E70-4F25-A6B4-36B916E02254}" destId="{71FD5A4B-4A3E-42E6-8B27-CBEC296C06B2}" srcOrd="0" destOrd="0" parTransId="{1A001002-4947-4136-9520-30304453570E}" sibTransId="{226DDD21-6BA6-4DC0-8222-1CF1D90701C5}"/>
    <dgm:cxn modelId="{79A9C196-4A13-423D-8771-EB553A4C1F72}" srcId="{09F67224-C79A-48D7-9AB2-33066AA62937}" destId="{BF37521C-6E70-4F25-A6B4-36B916E02254}" srcOrd="0" destOrd="0" parTransId="{BBFD7A12-0792-4A94-B7CF-7983016EDA8E}" sibTransId="{C07717C5-3B51-4399-8008-2C6B539DE144}"/>
    <dgm:cxn modelId="{4C06B21A-DBAE-4925-93BF-37FBD752D389}" type="presOf" srcId="{226DDD21-6BA6-4DC0-8222-1CF1D90701C5}" destId="{D99053BA-9A94-49E4-9919-96C2B6DC5470}" srcOrd="0" destOrd="0" presId="urn:microsoft.com/office/officeart/2008/layout/NameandTitleOrganizationalChart"/>
    <dgm:cxn modelId="{9BF6299E-38E9-4E78-9E00-B527784670A2}" srcId="{BF37521C-6E70-4F25-A6B4-36B916E02254}" destId="{649F3723-23D1-48F1-BE7C-F213B34FF900}" srcOrd="1" destOrd="0" parTransId="{7850DF98-6386-4872-AFEC-414EC9C82948}" sibTransId="{1D6C5500-EF12-4284-B118-F84B7110B903}"/>
    <dgm:cxn modelId="{810A67F6-4740-46FB-A01F-42752CAAB00E}" type="presOf" srcId="{649F3723-23D1-48F1-BE7C-F213B34FF900}" destId="{8078B514-127E-4583-B3FC-85B025F2EA58}" srcOrd="0" destOrd="0" presId="urn:microsoft.com/office/officeart/2008/layout/NameandTitleOrganizationalChart"/>
    <dgm:cxn modelId="{2735E9D9-31D6-49A0-8AE3-46046D2FA873}" type="presOf" srcId="{649F3723-23D1-48F1-BE7C-F213B34FF900}" destId="{8EF8D3F7-256A-4119-9277-E275FFADD0EC}" srcOrd="1" destOrd="0" presId="urn:microsoft.com/office/officeart/2008/layout/NameandTitleOrganizationalChart"/>
    <dgm:cxn modelId="{D5720001-7B1C-4D6F-A60E-7B6FA9CFD066}" type="presParOf" srcId="{F1480482-4FD0-44D1-9789-F8428F06FC2B}" destId="{CC6C105C-361E-473B-9BD8-FB02ED3CDF89}" srcOrd="0" destOrd="0" presId="urn:microsoft.com/office/officeart/2008/layout/NameandTitleOrganizationalChart"/>
    <dgm:cxn modelId="{7A6DED3E-7C83-4DDD-AE9C-8D476F211395}" type="presParOf" srcId="{CC6C105C-361E-473B-9BD8-FB02ED3CDF89}" destId="{EAE13193-F47F-43EA-8D07-03CB715E9137}" srcOrd="0" destOrd="0" presId="urn:microsoft.com/office/officeart/2008/layout/NameandTitleOrganizationalChart"/>
    <dgm:cxn modelId="{3D91ADAC-E0AA-4901-A825-65B648E4C797}" type="presParOf" srcId="{EAE13193-F47F-43EA-8D07-03CB715E9137}" destId="{EA9467CB-F87E-4F54-B2DD-29C4D912805F}" srcOrd="0" destOrd="0" presId="urn:microsoft.com/office/officeart/2008/layout/NameandTitleOrganizationalChart"/>
    <dgm:cxn modelId="{0667B279-2F48-42B7-A373-2CDB089C6FBB}" type="presParOf" srcId="{EAE13193-F47F-43EA-8D07-03CB715E9137}" destId="{88A8D040-1383-4B48-A015-04AFE74302DD}" srcOrd="1" destOrd="0" presId="urn:microsoft.com/office/officeart/2008/layout/NameandTitleOrganizationalChart"/>
    <dgm:cxn modelId="{3309F9CD-3BE2-4FAB-859F-F28C03AEAD64}" type="presParOf" srcId="{EAE13193-F47F-43EA-8D07-03CB715E9137}" destId="{C2D64DDF-D8F5-4EB7-8150-26CD27290A66}" srcOrd="2" destOrd="0" presId="urn:microsoft.com/office/officeart/2008/layout/NameandTitleOrganizationalChart"/>
    <dgm:cxn modelId="{983175CC-25EE-4C99-861F-44258DD87981}" type="presParOf" srcId="{CC6C105C-361E-473B-9BD8-FB02ED3CDF89}" destId="{85266628-3E15-4EF9-ABE5-6EB8F8A0BB99}" srcOrd="1" destOrd="0" presId="urn:microsoft.com/office/officeart/2008/layout/NameandTitleOrganizationalChart"/>
    <dgm:cxn modelId="{219DAD40-8DFF-44BC-8FB6-0E5209EA4DBA}" type="presParOf" srcId="{85266628-3E15-4EF9-ABE5-6EB8F8A0BB99}" destId="{52DA5221-F4F7-4C29-A145-5654B7CDF47E}" srcOrd="0" destOrd="0" presId="urn:microsoft.com/office/officeart/2008/layout/NameandTitleOrganizationalChart"/>
    <dgm:cxn modelId="{4C6D0A70-9818-4040-B533-0E0ED2146A9B}" type="presParOf" srcId="{85266628-3E15-4EF9-ABE5-6EB8F8A0BB99}" destId="{EECE5337-FFE3-48A8-8049-B76369213158}" srcOrd="1" destOrd="0" presId="urn:microsoft.com/office/officeart/2008/layout/NameandTitleOrganizationalChart"/>
    <dgm:cxn modelId="{655E812E-4B29-4E0F-86A1-4523091CDC21}" type="presParOf" srcId="{EECE5337-FFE3-48A8-8049-B76369213158}" destId="{3B4E0B9B-062E-4B01-BC27-22AB27224112}" srcOrd="0" destOrd="0" presId="urn:microsoft.com/office/officeart/2008/layout/NameandTitleOrganizationalChart"/>
    <dgm:cxn modelId="{AE82C0DF-0317-4E0A-A5A9-F6129FFC70E8}" type="presParOf" srcId="{3B4E0B9B-062E-4B01-BC27-22AB27224112}" destId="{90F3EFBD-BF79-40DE-8091-B587E57542A5}" srcOrd="0" destOrd="0" presId="urn:microsoft.com/office/officeart/2008/layout/NameandTitleOrganizationalChart"/>
    <dgm:cxn modelId="{6B8C33F3-51B6-4AA9-8D11-F24CD0830F23}" type="presParOf" srcId="{3B4E0B9B-062E-4B01-BC27-22AB27224112}" destId="{D99053BA-9A94-49E4-9919-96C2B6DC5470}" srcOrd="1" destOrd="0" presId="urn:microsoft.com/office/officeart/2008/layout/NameandTitleOrganizationalChart"/>
    <dgm:cxn modelId="{169C2A73-BF21-41E2-9148-DC0C51E1874E}" type="presParOf" srcId="{3B4E0B9B-062E-4B01-BC27-22AB27224112}" destId="{DD5CF581-D020-4B21-9B7B-DF0B28113D27}" srcOrd="2" destOrd="0" presId="urn:microsoft.com/office/officeart/2008/layout/NameandTitleOrganizationalChart"/>
    <dgm:cxn modelId="{34D529D2-022A-4D8A-A6A7-5062BE32FFFE}" type="presParOf" srcId="{EECE5337-FFE3-48A8-8049-B76369213158}" destId="{B2530A67-69E3-4530-AD79-975B8E2533F2}" srcOrd="1" destOrd="0" presId="urn:microsoft.com/office/officeart/2008/layout/NameandTitleOrganizationalChart"/>
    <dgm:cxn modelId="{A4B8D25C-7529-46C2-8F41-A6506B2B9DC9}" type="presParOf" srcId="{EECE5337-FFE3-48A8-8049-B76369213158}" destId="{5ADA6385-887B-48EF-B77C-FC5A86B79C2F}" srcOrd="2" destOrd="0" presId="urn:microsoft.com/office/officeart/2008/layout/NameandTitleOrganizationalChart"/>
    <dgm:cxn modelId="{F7C14955-BE67-4F86-A652-3B71F97A2AA6}" type="presParOf" srcId="{85266628-3E15-4EF9-ABE5-6EB8F8A0BB99}" destId="{A2D0DD67-BA6C-4D4A-9DC0-D3E2DDAC333D}" srcOrd="2" destOrd="0" presId="urn:microsoft.com/office/officeart/2008/layout/NameandTitleOrganizationalChart"/>
    <dgm:cxn modelId="{0BD8CD74-A9B5-427D-9244-95A897313F62}" type="presParOf" srcId="{85266628-3E15-4EF9-ABE5-6EB8F8A0BB99}" destId="{3779B999-2EF1-4094-A9CE-527780B5E57C}" srcOrd="3" destOrd="0" presId="urn:microsoft.com/office/officeart/2008/layout/NameandTitleOrganizationalChart"/>
    <dgm:cxn modelId="{13B5C4C9-23D8-41B8-8098-075B284C9722}" type="presParOf" srcId="{3779B999-2EF1-4094-A9CE-527780B5E57C}" destId="{FB698F48-1306-4A56-90DE-138D29280B3E}" srcOrd="0" destOrd="0" presId="urn:microsoft.com/office/officeart/2008/layout/NameandTitleOrganizationalChart"/>
    <dgm:cxn modelId="{C36C6CC5-FF27-44D8-9EFB-F092F2DDC481}" type="presParOf" srcId="{FB698F48-1306-4A56-90DE-138D29280B3E}" destId="{8078B514-127E-4583-B3FC-85B025F2EA58}" srcOrd="0" destOrd="0" presId="urn:microsoft.com/office/officeart/2008/layout/NameandTitleOrganizationalChart"/>
    <dgm:cxn modelId="{203D4074-6C7F-4E36-8DD8-0DA06F4DD5CD}" type="presParOf" srcId="{FB698F48-1306-4A56-90DE-138D29280B3E}" destId="{90918C32-0657-4885-B682-0EF322E84330}" srcOrd="1" destOrd="0" presId="urn:microsoft.com/office/officeart/2008/layout/NameandTitleOrganizationalChart"/>
    <dgm:cxn modelId="{740DA459-E7BD-4850-9D8D-55125CC49618}" type="presParOf" srcId="{FB698F48-1306-4A56-90DE-138D29280B3E}" destId="{8EF8D3F7-256A-4119-9277-E275FFADD0EC}" srcOrd="2" destOrd="0" presId="urn:microsoft.com/office/officeart/2008/layout/NameandTitleOrganizationalChart"/>
    <dgm:cxn modelId="{31CE5C6B-002C-4FCB-81BF-D42060AA08D9}" type="presParOf" srcId="{3779B999-2EF1-4094-A9CE-527780B5E57C}" destId="{3122FD05-2E1B-43D0-8DBD-4D6BABC528ED}" srcOrd="1" destOrd="0" presId="urn:microsoft.com/office/officeart/2008/layout/NameandTitleOrganizationalChart"/>
    <dgm:cxn modelId="{AE7CFF9A-858E-4068-AAD3-7C58D14B3A0B}" type="presParOf" srcId="{3779B999-2EF1-4094-A9CE-527780B5E57C}" destId="{E1FD8C23-A825-49FA-9B46-464FC7429C4E}" srcOrd="2" destOrd="0" presId="urn:microsoft.com/office/officeart/2008/layout/NameandTitleOrganizationalChart"/>
    <dgm:cxn modelId="{54F132C6-A947-4EAB-8DB5-F5E493726137}" type="presParOf" srcId="{CC6C105C-361E-473B-9BD8-FB02ED3CDF89}" destId="{21958D7D-BE4D-4D16-9D04-8F98734001A5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1DCDC0-32B0-4A5F-A9B0-3815D8026AB1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IN"/>
        </a:p>
      </dgm:t>
    </dgm:pt>
    <dgm:pt modelId="{84898FF0-EAC6-4775-A4EA-35EA6E29F4C4}">
      <dgm:prSet phldrT="[Text]" custT="1"/>
      <dgm:spPr/>
      <dgm:t>
        <a:bodyPr/>
        <a:lstStyle/>
        <a:p>
          <a:r>
            <a:rPr lang="en-US" sz="2400" dirty="0"/>
            <a:t>Single Row Functions</a:t>
          </a:r>
          <a:endParaRPr lang="en-IN" sz="2400" dirty="0"/>
        </a:p>
      </dgm:t>
    </dgm:pt>
    <dgm:pt modelId="{3BEF4260-5F2B-4FD6-9C9B-3BF82EA370D4}" type="parTrans" cxnId="{5DEE5382-4226-46C5-A913-4A71D241C57E}">
      <dgm:prSet/>
      <dgm:spPr/>
      <dgm:t>
        <a:bodyPr/>
        <a:lstStyle/>
        <a:p>
          <a:endParaRPr lang="en-IN"/>
        </a:p>
      </dgm:t>
    </dgm:pt>
    <dgm:pt modelId="{5B8240C3-6860-4460-89C3-7F73ACCD8921}" type="sibTrans" cxnId="{5DEE5382-4226-46C5-A913-4A71D241C57E}">
      <dgm:prSet/>
      <dgm:spPr/>
      <dgm:t>
        <a:bodyPr/>
        <a:lstStyle/>
        <a:p>
          <a:endParaRPr lang="en-IN"/>
        </a:p>
      </dgm:t>
    </dgm:pt>
    <dgm:pt modelId="{8D27FB93-3140-48FC-B84F-7BE1F380ACAA}">
      <dgm:prSet phldrT="[Text]" custT="1"/>
      <dgm:spPr/>
      <dgm:t>
        <a:bodyPr/>
        <a:lstStyle/>
        <a:p>
          <a:pPr algn="ctr"/>
          <a:r>
            <a:rPr lang="en-US" sz="2000" dirty="0"/>
            <a:t>Numeric functions - </a:t>
          </a:r>
          <a:r>
            <a:rPr lang="en-US" altLang="en-US" sz="2000" dirty="0"/>
            <a:t>Accept numeric input and return numeric values</a:t>
          </a:r>
          <a:r>
            <a:rPr lang="en-US" sz="2000" dirty="0"/>
            <a:t> </a:t>
          </a:r>
          <a:endParaRPr lang="en-IN" sz="2000" dirty="0"/>
        </a:p>
      </dgm:t>
    </dgm:pt>
    <dgm:pt modelId="{4C768360-AB45-4C3C-A23B-438C2B944F2F}" type="parTrans" cxnId="{6F782695-CBD5-41F6-92FA-0EFDB2FFDBF8}">
      <dgm:prSet/>
      <dgm:spPr/>
      <dgm:t>
        <a:bodyPr/>
        <a:lstStyle/>
        <a:p>
          <a:endParaRPr lang="en-IN" dirty="0"/>
        </a:p>
      </dgm:t>
    </dgm:pt>
    <dgm:pt modelId="{875D872B-ABEE-4C95-9F1C-4A8A574B3147}" type="sibTrans" cxnId="{6F782695-CBD5-41F6-92FA-0EFDB2FFDBF8}">
      <dgm:prSet/>
      <dgm:spPr/>
      <dgm:t>
        <a:bodyPr/>
        <a:lstStyle/>
        <a:p>
          <a:endParaRPr lang="en-IN"/>
        </a:p>
      </dgm:t>
    </dgm:pt>
    <dgm:pt modelId="{A485C271-8696-4A32-8E58-77F65C750CC5}">
      <dgm:prSet phldrT="[Text]" custT="1"/>
      <dgm:spPr/>
      <dgm:t>
        <a:bodyPr/>
        <a:lstStyle/>
        <a:p>
          <a:r>
            <a:rPr lang="en-US" sz="2000" dirty="0"/>
            <a:t>Date functions - </a:t>
          </a:r>
          <a:r>
            <a:rPr lang="en-US" altLang="en-US" sz="2000" dirty="0"/>
            <a:t>Operate on values of the DATE data type</a:t>
          </a:r>
          <a:r>
            <a:rPr lang="en-US" sz="2000" dirty="0"/>
            <a:t> </a:t>
          </a:r>
          <a:endParaRPr lang="en-IN" sz="2000" dirty="0"/>
        </a:p>
      </dgm:t>
    </dgm:pt>
    <dgm:pt modelId="{0298AE57-033E-464F-9718-ECAB8D9C55CE}" type="parTrans" cxnId="{8FD6C024-1D60-448D-B3F8-2A7E8EEB44C4}">
      <dgm:prSet/>
      <dgm:spPr/>
      <dgm:t>
        <a:bodyPr/>
        <a:lstStyle/>
        <a:p>
          <a:endParaRPr lang="en-IN" dirty="0"/>
        </a:p>
      </dgm:t>
    </dgm:pt>
    <dgm:pt modelId="{611FB83C-0E09-4A8D-A5B6-C0485627A090}" type="sibTrans" cxnId="{8FD6C024-1D60-448D-B3F8-2A7E8EEB44C4}">
      <dgm:prSet/>
      <dgm:spPr/>
      <dgm:t>
        <a:bodyPr/>
        <a:lstStyle/>
        <a:p>
          <a:endParaRPr lang="en-IN"/>
        </a:p>
      </dgm:t>
    </dgm:pt>
    <dgm:pt modelId="{ED23EBDA-CD3F-47FD-AF34-8A05F5C811E3}">
      <dgm:prSet phldrT="[Text]" custT="1"/>
      <dgm:spPr/>
      <dgm:t>
        <a:bodyPr/>
        <a:lstStyle/>
        <a:p>
          <a:r>
            <a:rPr lang="en-US" sz="2000" dirty="0"/>
            <a:t>Conversion  functions - Convert a value from one data type to another</a:t>
          </a:r>
          <a:endParaRPr lang="en-IN" sz="2000" dirty="0"/>
        </a:p>
      </dgm:t>
    </dgm:pt>
    <dgm:pt modelId="{CDE01635-BA75-456F-9F75-905F5616A41A}" type="parTrans" cxnId="{D000960B-E7E3-49A6-8189-BFFE37908B5D}">
      <dgm:prSet/>
      <dgm:spPr/>
      <dgm:t>
        <a:bodyPr/>
        <a:lstStyle/>
        <a:p>
          <a:endParaRPr lang="en-IN" dirty="0"/>
        </a:p>
      </dgm:t>
    </dgm:pt>
    <dgm:pt modelId="{1BF2AD9F-81AD-47A4-B471-87C224858936}" type="sibTrans" cxnId="{D000960B-E7E3-49A6-8189-BFFE37908B5D}">
      <dgm:prSet/>
      <dgm:spPr/>
      <dgm:t>
        <a:bodyPr/>
        <a:lstStyle/>
        <a:p>
          <a:endParaRPr lang="en-IN"/>
        </a:p>
      </dgm:t>
    </dgm:pt>
    <dgm:pt modelId="{5699A990-CC8C-4B8C-B29A-43F94152C86E}">
      <dgm:prSet phldrT="[Text]" custT="1"/>
      <dgm:spPr/>
      <dgm:t>
        <a:bodyPr/>
        <a:lstStyle/>
        <a:p>
          <a:r>
            <a:rPr lang="en-US" sz="2000" dirty="0"/>
            <a:t>Control Flow and Other functions </a:t>
          </a:r>
          <a:endParaRPr lang="en-IN" sz="2000" dirty="0"/>
        </a:p>
      </dgm:t>
    </dgm:pt>
    <dgm:pt modelId="{2FBAB88F-CE56-4FBF-8CA9-6C4D39C27A4A}" type="parTrans" cxnId="{E1FD9A03-428E-4953-9985-039E96E49725}">
      <dgm:prSet/>
      <dgm:spPr/>
      <dgm:t>
        <a:bodyPr/>
        <a:lstStyle/>
        <a:p>
          <a:endParaRPr lang="en-IN" dirty="0"/>
        </a:p>
      </dgm:t>
    </dgm:pt>
    <dgm:pt modelId="{C7F1903C-5DF0-4C35-A927-45BFBF0B68CA}" type="sibTrans" cxnId="{E1FD9A03-428E-4953-9985-039E96E49725}">
      <dgm:prSet/>
      <dgm:spPr/>
      <dgm:t>
        <a:bodyPr/>
        <a:lstStyle/>
        <a:p>
          <a:endParaRPr lang="en-IN"/>
        </a:p>
      </dgm:t>
    </dgm:pt>
    <dgm:pt modelId="{06B73909-61BC-FA45-BC5A-3EA0E245C82A}">
      <dgm:prSet phldrT="[Text]" custT="1"/>
      <dgm:spPr/>
      <dgm:t>
        <a:bodyPr/>
        <a:lstStyle/>
        <a:p>
          <a:pPr algn="ctr"/>
          <a:r>
            <a:rPr lang="en-US" sz="2000" dirty="0"/>
            <a:t>Character functions - </a:t>
          </a:r>
          <a:r>
            <a:rPr lang="en-US" altLang="en-US" sz="2000" dirty="0"/>
            <a:t>Accept character input and return both character and number values</a:t>
          </a:r>
          <a:endParaRPr lang="en-IN" sz="2000" dirty="0"/>
        </a:p>
      </dgm:t>
    </dgm:pt>
    <dgm:pt modelId="{29F19F6D-43AA-2341-9DF4-C66CA79796C0}" type="parTrans" cxnId="{CF680A19-48E2-704E-A166-578F5D9F5809}">
      <dgm:prSet/>
      <dgm:spPr/>
      <dgm:t>
        <a:bodyPr/>
        <a:lstStyle/>
        <a:p>
          <a:endParaRPr lang="en-US"/>
        </a:p>
      </dgm:t>
    </dgm:pt>
    <dgm:pt modelId="{3D72407D-1823-5844-949A-CA6C78428A55}" type="sibTrans" cxnId="{CF680A19-48E2-704E-A166-578F5D9F5809}">
      <dgm:prSet/>
      <dgm:spPr/>
      <dgm:t>
        <a:bodyPr/>
        <a:lstStyle/>
        <a:p>
          <a:endParaRPr lang="en-US"/>
        </a:p>
      </dgm:t>
    </dgm:pt>
    <dgm:pt modelId="{61431850-2C23-4E91-998D-53E851444BF3}" type="pres">
      <dgm:prSet presAssocID="{3B1DCDC0-32B0-4A5F-A9B0-3815D8026AB1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BC9A27B-9651-4AF8-900E-C477B53B92B1}" type="pres">
      <dgm:prSet presAssocID="{84898FF0-EAC6-4775-A4EA-35EA6E29F4C4}" presName="root1" presStyleCnt="0"/>
      <dgm:spPr/>
    </dgm:pt>
    <dgm:pt modelId="{E4877208-D357-4CA0-9E7C-9F7E93756B3A}" type="pres">
      <dgm:prSet presAssocID="{84898FF0-EAC6-4775-A4EA-35EA6E29F4C4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6E0448C-D160-4212-82BE-7DFC5857F2A8}" type="pres">
      <dgm:prSet presAssocID="{84898FF0-EAC6-4775-A4EA-35EA6E29F4C4}" presName="level2hierChild" presStyleCnt="0"/>
      <dgm:spPr/>
    </dgm:pt>
    <dgm:pt modelId="{53A1F0E6-D54A-41BC-9829-AFA0544E9119}" type="pres">
      <dgm:prSet presAssocID="{4C768360-AB45-4C3C-A23B-438C2B944F2F}" presName="conn2-1" presStyleLbl="parChTrans1D2" presStyleIdx="0" presStyleCnt="5"/>
      <dgm:spPr/>
      <dgm:t>
        <a:bodyPr/>
        <a:lstStyle/>
        <a:p>
          <a:endParaRPr lang="en-US"/>
        </a:p>
      </dgm:t>
    </dgm:pt>
    <dgm:pt modelId="{79F40A48-1B09-4D21-9EF9-4B75A934455D}" type="pres">
      <dgm:prSet presAssocID="{4C768360-AB45-4C3C-A23B-438C2B944F2F}" presName="connTx" presStyleLbl="parChTrans1D2" presStyleIdx="0" presStyleCnt="5"/>
      <dgm:spPr/>
      <dgm:t>
        <a:bodyPr/>
        <a:lstStyle/>
        <a:p>
          <a:endParaRPr lang="en-US"/>
        </a:p>
      </dgm:t>
    </dgm:pt>
    <dgm:pt modelId="{954E79DF-310B-496D-A8BC-75934A7AABDC}" type="pres">
      <dgm:prSet presAssocID="{8D27FB93-3140-48FC-B84F-7BE1F380ACAA}" presName="root2" presStyleCnt="0"/>
      <dgm:spPr/>
    </dgm:pt>
    <dgm:pt modelId="{29308339-02D8-4F86-B92E-10F954D96BBF}" type="pres">
      <dgm:prSet presAssocID="{8D27FB93-3140-48FC-B84F-7BE1F380ACAA}" presName="LevelTwoTextNode" presStyleLbl="node2" presStyleIdx="0" presStyleCnt="5" custScaleX="2594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58C1120-C530-4E92-BEF4-4CDEFA75B5EC}" type="pres">
      <dgm:prSet presAssocID="{8D27FB93-3140-48FC-B84F-7BE1F380ACAA}" presName="level3hierChild" presStyleCnt="0"/>
      <dgm:spPr/>
    </dgm:pt>
    <dgm:pt modelId="{5B3BBDB1-B5CF-AF45-94C8-BFD715D86D61}" type="pres">
      <dgm:prSet presAssocID="{29F19F6D-43AA-2341-9DF4-C66CA79796C0}" presName="conn2-1" presStyleLbl="parChTrans1D2" presStyleIdx="1" presStyleCnt="5"/>
      <dgm:spPr/>
      <dgm:t>
        <a:bodyPr/>
        <a:lstStyle/>
        <a:p>
          <a:endParaRPr lang="en-US"/>
        </a:p>
      </dgm:t>
    </dgm:pt>
    <dgm:pt modelId="{AAEAECD7-D97C-314D-99FB-9FF04491DA78}" type="pres">
      <dgm:prSet presAssocID="{29F19F6D-43AA-2341-9DF4-C66CA79796C0}" presName="connTx" presStyleLbl="parChTrans1D2" presStyleIdx="1" presStyleCnt="5"/>
      <dgm:spPr/>
      <dgm:t>
        <a:bodyPr/>
        <a:lstStyle/>
        <a:p>
          <a:endParaRPr lang="en-US"/>
        </a:p>
      </dgm:t>
    </dgm:pt>
    <dgm:pt modelId="{E91B7A5E-5DD9-4744-977D-C846BC9B4393}" type="pres">
      <dgm:prSet presAssocID="{06B73909-61BC-FA45-BC5A-3EA0E245C82A}" presName="root2" presStyleCnt="0"/>
      <dgm:spPr/>
    </dgm:pt>
    <dgm:pt modelId="{052028C9-6829-B244-8702-FB656632C669}" type="pres">
      <dgm:prSet presAssocID="{06B73909-61BC-FA45-BC5A-3EA0E245C82A}" presName="LevelTwoTextNode" presStyleLbl="node2" presStyleIdx="1" presStyleCnt="5" custScaleX="2594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2F537EE-B353-A146-A68D-F4681334C152}" type="pres">
      <dgm:prSet presAssocID="{06B73909-61BC-FA45-BC5A-3EA0E245C82A}" presName="level3hierChild" presStyleCnt="0"/>
      <dgm:spPr/>
    </dgm:pt>
    <dgm:pt modelId="{E6D877AA-E30C-4228-9E1D-7D40E09806AF}" type="pres">
      <dgm:prSet presAssocID="{0298AE57-033E-464F-9718-ECAB8D9C55CE}" presName="conn2-1" presStyleLbl="parChTrans1D2" presStyleIdx="2" presStyleCnt="5"/>
      <dgm:spPr/>
      <dgm:t>
        <a:bodyPr/>
        <a:lstStyle/>
        <a:p>
          <a:endParaRPr lang="en-US"/>
        </a:p>
      </dgm:t>
    </dgm:pt>
    <dgm:pt modelId="{455D36E0-B15F-48C2-AB3A-CDE8DD5407A6}" type="pres">
      <dgm:prSet presAssocID="{0298AE57-033E-464F-9718-ECAB8D9C55CE}" presName="connTx" presStyleLbl="parChTrans1D2" presStyleIdx="2" presStyleCnt="5"/>
      <dgm:spPr/>
      <dgm:t>
        <a:bodyPr/>
        <a:lstStyle/>
        <a:p>
          <a:endParaRPr lang="en-US"/>
        </a:p>
      </dgm:t>
    </dgm:pt>
    <dgm:pt modelId="{E901D45C-2991-4138-B57F-A70996335538}" type="pres">
      <dgm:prSet presAssocID="{A485C271-8696-4A32-8E58-77F65C750CC5}" presName="root2" presStyleCnt="0"/>
      <dgm:spPr/>
    </dgm:pt>
    <dgm:pt modelId="{5F93C7A0-3BD5-44E7-91B6-C7F758CDE1A5}" type="pres">
      <dgm:prSet presAssocID="{A485C271-8696-4A32-8E58-77F65C750CC5}" presName="LevelTwoTextNode" presStyleLbl="node2" presStyleIdx="2" presStyleCnt="5" custScaleX="2594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8DD9EF0-EF48-4BC2-B464-5B17900BF14E}" type="pres">
      <dgm:prSet presAssocID="{A485C271-8696-4A32-8E58-77F65C750CC5}" presName="level3hierChild" presStyleCnt="0"/>
      <dgm:spPr/>
    </dgm:pt>
    <dgm:pt modelId="{2FCD957C-CDCF-4C89-8931-3DB62EFE44DB}" type="pres">
      <dgm:prSet presAssocID="{CDE01635-BA75-456F-9F75-905F5616A41A}" presName="conn2-1" presStyleLbl="parChTrans1D2" presStyleIdx="3" presStyleCnt="5"/>
      <dgm:spPr/>
      <dgm:t>
        <a:bodyPr/>
        <a:lstStyle/>
        <a:p>
          <a:endParaRPr lang="en-US"/>
        </a:p>
      </dgm:t>
    </dgm:pt>
    <dgm:pt modelId="{FFE43D40-74C3-47C4-9E57-878E4CEDCC43}" type="pres">
      <dgm:prSet presAssocID="{CDE01635-BA75-456F-9F75-905F5616A41A}" presName="connTx" presStyleLbl="parChTrans1D2" presStyleIdx="3" presStyleCnt="5"/>
      <dgm:spPr/>
      <dgm:t>
        <a:bodyPr/>
        <a:lstStyle/>
        <a:p>
          <a:endParaRPr lang="en-US"/>
        </a:p>
      </dgm:t>
    </dgm:pt>
    <dgm:pt modelId="{A23AA7F3-8739-47FC-A7A3-72227E3F959B}" type="pres">
      <dgm:prSet presAssocID="{ED23EBDA-CD3F-47FD-AF34-8A05F5C811E3}" presName="root2" presStyleCnt="0"/>
      <dgm:spPr/>
    </dgm:pt>
    <dgm:pt modelId="{3C1AF313-CB3B-49BE-BD17-5497C1A8F838}" type="pres">
      <dgm:prSet presAssocID="{ED23EBDA-CD3F-47FD-AF34-8A05F5C811E3}" presName="LevelTwoTextNode" presStyleLbl="node2" presStyleIdx="3" presStyleCnt="5" custScaleX="2594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2DDB287-ED98-4EEF-AE9A-52E7F7A4B47B}" type="pres">
      <dgm:prSet presAssocID="{ED23EBDA-CD3F-47FD-AF34-8A05F5C811E3}" presName="level3hierChild" presStyleCnt="0"/>
      <dgm:spPr/>
    </dgm:pt>
    <dgm:pt modelId="{CFC57D0C-5E30-4AFB-AC1E-593DFFED57DD}" type="pres">
      <dgm:prSet presAssocID="{2FBAB88F-CE56-4FBF-8CA9-6C4D39C27A4A}" presName="conn2-1" presStyleLbl="parChTrans1D2" presStyleIdx="4" presStyleCnt="5"/>
      <dgm:spPr/>
      <dgm:t>
        <a:bodyPr/>
        <a:lstStyle/>
        <a:p>
          <a:endParaRPr lang="en-US"/>
        </a:p>
      </dgm:t>
    </dgm:pt>
    <dgm:pt modelId="{5F635F42-786B-47B3-B5A9-3BB97F2A282F}" type="pres">
      <dgm:prSet presAssocID="{2FBAB88F-CE56-4FBF-8CA9-6C4D39C27A4A}" presName="connTx" presStyleLbl="parChTrans1D2" presStyleIdx="4" presStyleCnt="5"/>
      <dgm:spPr/>
      <dgm:t>
        <a:bodyPr/>
        <a:lstStyle/>
        <a:p>
          <a:endParaRPr lang="en-US"/>
        </a:p>
      </dgm:t>
    </dgm:pt>
    <dgm:pt modelId="{13B61825-6642-471E-AC81-493177B6F676}" type="pres">
      <dgm:prSet presAssocID="{5699A990-CC8C-4B8C-B29A-43F94152C86E}" presName="root2" presStyleCnt="0"/>
      <dgm:spPr/>
    </dgm:pt>
    <dgm:pt modelId="{C8A10B63-A0DA-4E5C-A3E1-80854791A014}" type="pres">
      <dgm:prSet presAssocID="{5699A990-CC8C-4B8C-B29A-43F94152C86E}" presName="LevelTwoTextNode" presStyleLbl="node2" presStyleIdx="4" presStyleCnt="5" custScaleX="2594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C3416C8-E038-4EB0-B748-5F12A4B5E9ED}" type="pres">
      <dgm:prSet presAssocID="{5699A990-CC8C-4B8C-B29A-43F94152C86E}" presName="level3hierChild" presStyleCnt="0"/>
      <dgm:spPr/>
    </dgm:pt>
  </dgm:ptLst>
  <dgm:cxnLst>
    <dgm:cxn modelId="{10C5E52C-89AE-4C80-95D9-ACCAF94A16F4}" type="presOf" srcId="{0298AE57-033E-464F-9718-ECAB8D9C55CE}" destId="{E6D877AA-E30C-4228-9E1D-7D40E09806AF}" srcOrd="0" destOrd="0" presId="urn:microsoft.com/office/officeart/2008/layout/HorizontalMultiLevelHierarchy"/>
    <dgm:cxn modelId="{80CD70EE-C233-4137-B770-7024F64E6504}" type="presOf" srcId="{2FBAB88F-CE56-4FBF-8CA9-6C4D39C27A4A}" destId="{CFC57D0C-5E30-4AFB-AC1E-593DFFED57DD}" srcOrd="0" destOrd="0" presId="urn:microsoft.com/office/officeart/2008/layout/HorizontalMultiLevelHierarchy"/>
    <dgm:cxn modelId="{B7575BEF-9755-4BEE-979E-FA8ADD88AB91}" type="presOf" srcId="{A485C271-8696-4A32-8E58-77F65C750CC5}" destId="{5F93C7A0-3BD5-44E7-91B6-C7F758CDE1A5}" srcOrd="0" destOrd="0" presId="urn:microsoft.com/office/officeart/2008/layout/HorizontalMultiLevelHierarchy"/>
    <dgm:cxn modelId="{5A698CC6-1540-4E1D-81E4-863C8F922383}" type="presOf" srcId="{8D27FB93-3140-48FC-B84F-7BE1F380ACAA}" destId="{29308339-02D8-4F86-B92E-10F954D96BBF}" srcOrd="0" destOrd="0" presId="urn:microsoft.com/office/officeart/2008/layout/HorizontalMultiLevelHierarchy"/>
    <dgm:cxn modelId="{1A049091-7AF3-412F-8D2F-8469DBF6A1D9}" type="presOf" srcId="{ED23EBDA-CD3F-47FD-AF34-8A05F5C811E3}" destId="{3C1AF313-CB3B-49BE-BD17-5497C1A8F838}" srcOrd="0" destOrd="0" presId="urn:microsoft.com/office/officeart/2008/layout/HorizontalMultiLevelHierarchy"/>
    <dgm:cxn modelId="{6477D36C-69D5-9E49-83B9-04153BE0B746}" type="presOf" srcId="{29F19F6D-43AA-2341-9DF4-C66CA79796C0}" destId="{AAEAECD7-D97C-314D-99FB-9FF04491DA78}" srcOrd="1" destOrd="0" presId="urn:microsoft.com/office/officeart/2008/layout/HorizontalMultiLevelHierarchy"/>
    <dgm:cxn modelId="{8FD6C024-1D60-448D-B3F8-2A7E8EEB44C4}" srcId="{84898FF0-EAC6-4775-A4EA-35EA6E29F4C4}" destId="{A485C271-8696-4A32-8E58-77F65C750CC5}" srcOrd="2" destOrd="0" parTransId="{0298AE57-033E-464F-9718-ECAB8D9C55CE}" sibTransId="{611FB83C-0E09-4A8D-A5B6-C0485627A090}"/>
    <dgm:cxn modelId="{CF680A19-48E2-704E-A166-578F5D9F5809}" srcId="{84898FF0-EAC6-4775-A4EA-35EA6E29F4C4}" destId="{06B73909-61BC-FA45-BC5A-3EA0E245C82A}" srcOrd="1" destOrd="0" parTransId="{29F19F6D-43AA-2341-9DF4-C66CA79796C0}" sibTransId="{3D72407D-1823-5844-949A-CA6C78428A55}"/>
    <dgm:cxn modelId="{76D7CCD4-76D8-4549-8294-8F9AD9234ED3}" type="presOf" srcId="{2FBAB88F-CE56-4FBF-8CA9-6C4D39C27A4A}" destId="{5F635F42-786B-47B3-B5A9-3BB97F2A282F}" srcOrd="1" destOrd="0" presId="urn:microsoft.com/office/officeart/2008/layout/HorizontalMultiLevelHierarchy"/>
    <dgm:cxn modelId="{E1FD9A03-428E-4953-9985-039E96E49725}" srcId="{84898FF0-EAC6-4775-A4EA-35EA6E29F4C4}" destId="{5699A990-CC8C-4B8C-B29A-43F94152C86E}" srcOrd="4" destOrd="0" parTransId="{2FBAB88F-CE56-4FBF-8CA9-6C4D39C27A4A}" sibTransId="{C7F1903C-5DF0-4C35-A927-45BFBF0B68CA}"/>
    <dgm:cxn modelId="{D000960B-E7E3-49A6-8189-BFFE37908B5D}" srcId="{84898FF0-EAC6-4775-A4EA-35EA6E29F4C4}" destId="{ED23EBDA-CD3F-47FD-AF34-8A05F5C811E3}" srcOrd="3" destOrd="0" parTransId="{CDE01635-BA75-456F-9F75-905F5616A41A}" sibTransId="{1BF2AD9F-81AD-47A4-B471-87C224858936}"/>
    <dgm:cxn modelId="{D4B1BEBE-0BD4-A143-A321-6AEED4E00883}" type="presOf" srcId="{29F19F6D-43AA-2341-9DF4-C66CA79796C0}" destId="{5B3BBDB1-B5CF-AF45-94C8-BFD715D86D61}" srcOrd="0" destOrd="0" presId="urn:microsoft.com/office/officeart/2008/layout/HorizontalMultiLevelHierarchy"/>
    <dgm:cxn modelId="{83E23559-3022-4538-953F-A86879DC7867}" type="presOf" srcId="{3B1DCDC0-32B0-4A5F-A9B0-3815D8026AB1}" destId="{61431850-2C23-4E91-998D-53E851444BF3}" srcOrd="0" destOrd="0" presId="urn:microsoft.com/office/officeart/2008/layout/HorizontalMultiLevelHierarchy"/>
    <dgm:cxn modelId="{A3FD3A60-54ED-41B6-A4CD-3841D537999A}" type="presOf" srcId="{CDE01635-BA75-456F-9F75-905F5616A41A}" destId="{FFE43D40-74C3-47C4-9E57-878E4CEDCC43}" srcOrd="1" destOrd="0" presId="urn:microsoft.com/office/officeart/2008/layout/HorizontalMultiLevelHierarchy"/>
    <dgm:cxn modelId="{712A1A15-C64B-44BC-8BCC-B74C90B05339}" type="presOf" srcId="{4C768360-AB45-4C3C-A23B-438C2B944F2F}" destId="{79F40A48-1B09-4D21-9EF9-4B75A934455D}" srcOrd="1" destOrd="0" presId="urn:microsoft.com/office/officeart/2008/layout/HorizontalMultiLevelHierarchy"/>
    <dgm:cxn modelId="{A2ECB64D-BB7F-4984-B847-812610AA6D6B}" type="presOf" srcId="{84898FF0-EAC6-4775-A4EA-35EA6E29F4C4}" destId="{E4877208-D357-4CA0-9E7C-9F7E93756B3A}" srcOrd="0" destOrd="0" presId="urn:microsoft.com/office/officeart/2008/layout/HorizontalMultiLevelHierarchy"/>
    <dgm:cxn modelId="{09A16380-DE3C-1F43-9E3C-5393B810531D}" type="presOf" srcId="{06B73909-61BC-FA45-BC5A-3EA0E245C82A}" destId="{052028C9-6829-B244-8702-FB656632C669}" srcOrd="0" destOrd="0" presId="urn:microsoft.com/office/officeart/2008/layout/HorizontalMultiLevelHierarchy"/>
    <dgm:cxn modelId="{5DEE5382-4226-46C5-A913-4A71D241C57E}" srcId="{3B1DCDC0-32B0-4A5F-A9B0-3815D8026AB1}" destId="{84898FF0-EAC6-4775-A4EA-35EA6E29F4C4}" srcOrd="0" destOrd="0" parTransId="{3BEF4260-5F2B-4FD6-9C9B-3BF82EA370D4}" sibTransId="{5B8240C3-6860-4460-89C3-7F73ACCD8921}"/>
    <dgm:cxn modelId="{E4E5F7B3-A741-41F7-A063-2366F1F16559}" type="presOf" srcId="{4C768360-AB45-4C3C-A23B-438C2B944F2F}" destId="{53A1F0E6-D54A-41BC-9829-AFA0544E9119}" srcOrd="0" destOrd="0" presId="urn:microsoft.com/office/officeart/2008/layout/HorizontalMultiLevelHierarchy"/>
    <dgm:cxn modelId="{6F782695-CBD5-41F6-92FA-0EFDB2FFDBF8}" srcId="{84898FF0-EAC6-4775-A4EA-35EA6E29F4C4}" destId="{8D27FB93-3140-48FC-B84F-7BE1F380ACAA}" srcOrd="0" destOrd="0" parTransId="{4C768360-AB45-4C3C-A23B-438C2B944F2F}" sibTransId="{875D872B-ABEE-4C95-9F1C-4A8A574B3147}"/>
    <dgm:cxn modelId="{564E2BB1-4A42-4C3C-89C4-56100CC84416}" type="presOf" srcId="{5699A990-CC8C-4B8C-B29A-43F94152C86E}" destId="{C8A10B63-A0DA-4E5C-A3E1-80854791A014}" srcOrd="0" destOrd="0" presId="urn:microsoft.com/office/officeart/2008/layout/HorizontalMultiLevelHierarchy"/>
    <dgm:cxn modelId="{D044C269-F261-4833-83DB-56201B07FEF6}" type="presOf" srcId="{0298AE57-033E-464F-9718-ECAB8D9C55CE}" destId="{455D36E0-B15F-48C2-AB3A-CDE8DD5407A6}" srcOrd="1" destOrd="0" presId="urn:microsoft.com/office/officeart/2008/layout/HorizontalMultiLevelHierarchy"/>
    <dgm:cxn modelId="{F20E8E8A-B79A-4217-8FEA-026E4CF4C485}" type="presOf" srcId="{CDE01635-BA75-456F-9F75-905F5616A41A}" destId="{2FCD957C-CDCF-4C89-8931-3DB62EFE44DB}" srcOrd="0" destOrd="0" presId="urn:microsoft.com/office/officeart/2008/layout/HorizontalMultiLevelHierarchy"/>
    <dgm:cxn modelId="{A88E5B72-FF0B-4D7E-9020-6CB73407366C}" type="presParOf" srcId="{61431850-2C23-4E91-998D-53E851444BF3}" destId="{7BC9A27B-9651-4AF8-900E-C477B53B92B1}" srcOrd="0" destOrd="0" presId="urn:microsoft.com/office/officeart/2008/layout/HorizontalMultiLevelHierarchy"/>
    <dgm:cxn modelId="{7B5050EA-6BB2-462D-BF36-77093F00348E}" type="presParOf" srcId="{7BC9A27B-9651-4AF8-900E-C477B53B92B1}" destId="{E4877208-D357-4CA0-9E7C-9F7E93756B3A}" srcOrd="0" destOrd="0" presId="urn:microsoft.com/office/officeart/2008/layout/HorizontalMultiLevelHierarchy"/>
    <dgm:cxn modelId="{1499E5AD-E8D3-4DF4-9EC4-A43243E0ED55}" type="presParOf" srcId="{7BC9A27B-9651-4AF8-900E-C477B53B92B1}" destId="{E6E0448C-D160-4212-82BE-7DFC5857F2A8}" srcOrd="1" destOrd="0" presId="urn:microsoft.com/office/officeart/2008/layout/HorizontalMultiLevelHierarchy"/>
    <dgm:cxn modelId="{D89A5324-3730-4AB4-AEC3-49EAFE33D8CD}" type="presParOf" srcId="{E6E0448C-D160-4212-82BE-7DFC5857F2A8}" destId="{53A1F0E6-D54A-41BC-9829-AFA0544E9119}" srcOrd="0" destOrd="0" presId="urn:microsoft.com/office/officeart/2008/layout/HorizontalMultiLevelHierarchy"/>
    <dgm:cxn modelId="{3C40F4B0-71AB-43B1-AB1F-967A7AA24F24}" type="presParOf" srcId="{53A1F0E6-D54A-41BC-9829-AFA0544E9119}" destId="{79F40A48-1B09-4D21-9EF9-4B75A934455D}" srcOrd="0" destOrd="0" presId="urn:microsoft.com/office/officeart/2008/layout/HorizontalMultiLevelHierarchy"/>
    <dgm:cxn modelId="{CC6F9E15-E814-4700-9ED8-A1802638F9F0}" type="presParOf" srcId="{E6E0448C-D160-4212-82BE-7DFC5857F2A8}" destId="{954E79DF-310B-496D-A8BC-75934A7AABDC}" srcOrd="1" destOrd="0" presId="urn:microsoft.com/office/officeart/2008/layout/HorizontalMultiLevelHierarchy"/>
    <dgm:cxn modelId="{C2500FC8-5B32-45E1-8D2B-408FB6BDF5EE}" type="presParOf" srcId="{954E79DF-310B-496D-A8BC-75934A7AABDC}" destId="{29308339-02D8-4F86-B92E-10F954D96BBF}" srcOrd="0" destOrd="0" presId="urn:microsoft.com/office/officeart/2008/layout/HorizontalMultiLevelHierarchy"/>
    <dgm:cxn modelId="{918432A7-60AF-4F1E-A88E-10E1CFA9BC79}" type="presParOf" srcId="{954E79DF-310B-496D-A8BC-75934A7AABDC}" destId="{058C1120-C530-4E92-BEF4-4CDEFA75B5EC}" srcOrd="1" destOrd="0" presId="urn:microsoft.com/office/officeart/2008/layout/HorizontalMultiLevelHierarchy"/>
    <dgm:cxn modelId="{72CDCB9E-6CD1-7B47-A26F-CC4454A002A3}" type="presParOf" srcId="{E6E0448C-D160-4212-82BE-7DFC5857F2A8}" destId="{5B3BBDB1-B5CF-AF45-94C8-BFD715D86D61}" srcOrd="2" destOrd="0" presId="urn:microsoft.com/office/officeart/2008/layout/HorizontalMultiLevelHierarchy"/>
    <dgm:cxn modelId="{176AC323-A22F-9544-BA49-4E585C4F70B4}" type="presParOf" srcId="{5B3BBDB1-B5CF-AF45-94C8-BFD715D86D61}" destId="{AAEAECD7-D97C-314D-99FB-9FF04491DA78}" srcOrd="0" destOrd="0" presId="urn:microsoft.com/office/officeart/2008/layout/HorizontalMultiLevelHierarchy"/>
    <dgm:cxn modelId="{6400317C-2729-A24C-9F24-B2DC4DEBA64A}" type="presParOf" srcId="{E6E0448C-D160-4212-82BE-7DFC5857F2A8}" destId="{E91B7A5E-5DD9-4744-977D-C846BC9B4393}" srcOrd="3" destOrd="0" presId="urn:microsoft.com/office/officeart/2008/layout/HorizontalMultiLevelHierarchy"/>
    <dgm:cxn modelId="{19A296C4-246D-6A42-933B-C7CF12726483}" type="presParOf" srcId="{E91B7A5E-5DD9-4744-977D-C846BC9B4393}" destId="{052028C9-6829-B244-8702-FB656632C669}" srcOrd="0" destOrd="0" presId="urn:microsoft.com/office/officeart/2008/layout/HorizontalMultiLevelHierarchy"/>
    <dgm:cxn modelId="{936D2F32-FE75-0747-B04B-3F0589793343}" type="presParOf" srcId="{E91B7A5E-5DD9-4744-977D-C846BC9B4393}" destId="{A2F537EE-B353-A146-A68D-F4681334C152}" srcOrd="1" destOrd="0" presId="urn:microsoft.com/office/officeart/2008/layout/HorizontalMultiLevelHierarchy"/>
    <dgm:cxn modelId="{80A7D269-C001-4875-9735-2DA23BECAEE6}" type="presParOf" srcId="{E6E0448C-D160-4212-82BE-7DFC5857F2A8}" destId="{E6D877AA-E30C-4228-9E1D-7D40E09806AF}" srcOrd="4" destOrd="0" presId="urn:microsoft.com/office/officeart/2008/layout/HorizontalMultiLevelHierarchy"/>
    <dgm:cxn modelId="{22F6258A-5E10-447D-867E-8BA071E4F239}" type="presParOf" srcId="{E6D877AA-E30C-4228-9E1D-7D40E09806AF}" destId="{455D36E0-B15F-48C2-AB3A-CDE8DD5407A6}" srcOrd="0" destOrd="0" presId="urn:microsoft.com/office/officeart/2008/layout/HorizontalMultiLevelHierarchy"/>
    <dgm:cxn modelId="{8BF59F1E-AB6F-41D8-A242-69D8B01A718A}" type="presParOf" srcId="{E6E0448C-D160-4212-82BE-7DFC5857F2A8}" destId="{E901D45C-2991-4138-B57F-A70996335538}" srcOrd="5" destOrd="0" presId="urn:microsoft.com/office/officeart/2008/layout/HorizontalMultiLevelHierarchy"/>
    <dgm:cxn modelId="{5A37C634-6E5F-4F8F-B5E7-82FC0F4552E8}" type="presParOf" srcId="{E901D45C-2991-4138-B57F-A70996335538}" destId="{5F93C7A0-3BD5-44E7-91B6-C7F758CDE1A5}" srcOrd="0" destOrd="0" presId="urn:microsoft.com/office/officeart/2008/layout/HorizontalMultiLevelHierarchy"/>
    <dgm:cxn modelId="{8E11B3C4-7009-4414-B7C2-B6ECE3908D42}" type="presParOf" srcId="{E901D45C-2991-4138-B57F-A70996335538}" destId="{D8DD9EF0-EF48-4BC2-B464-5B17900BF14E}" srcOrd="1" destOrd="0" presId="urn:microsoft.com/office/officeart/2008/layout/HorizontalMultiLevelHierarchy"/>
    <dgm:cxn modelId="{FBE5C0BD-896D-4616-B5A4-AA7405CD25EB}" type="presParOf" srcId="{E6E0448C-D160-4212-82BE-7DFC5857F2A8}" destId="{2FCD957C-CDCF-4C89-8931-3DB62EFE44DB}" srcOrd="6" destOrd="0" presId="urn:microsoft.com/office/officeart/2008/layout/HorizontalMultiLevelHierarchy"/>
    <dgm:cxn modelId="{6B555CC7-40D2-4B43-AB94-9545370527B0}" type="presParOf" srcId="{2FCD957C-CDCF-4C89-8931-3DB62EFE44DB}" destId="{FFE43D40-74C3-47C4-9E57-878E4CEDCC43}" srcOrd="0" destOrd="0" presId="urn:microsoft.com/office/officeart/2008/layout/HorizontalMultiLevelHierarchy"/>
    <dgm:cxn modelId="{C2EE4C8A-BE48-45FE-9919-F239A70EBE53}" type="presParOf" srcId="{E6E0448C-D160-4212-82BE-7DFC5857F2A8}" destId="{A23AA7F3-8739-47FC-A7A3-72227E3F959B}" srcOrd="7" destOrd="0" presId="urn:microsoft.com/office/officeart/2008/layout/HorizontalMultiLevelHierarchy"/>
    <dgm:cxn modelId="{86803710-873E-4024-ABF9-EA3A82ABC711}" type="presParOf" srcId="{A23AA7F3-8739-47FC-A7A3-72227E3F959B}" destId="{3C1AF313-CB3B-49BE-BD17-5497C1A8F838}" srcOrd="0" destOrd="0" presId="urn:microsoft.com/office/officeart/2008/layout/HorizontalMultiLevelHierarchy"/>
    <dgm:cxn modelId="{651A79E1-0AE3-4E29-B6E7-DD22BBDA633A}" type="presParOf" srcId="{A23AA7F3-8739-47FC-A7A3-72227E3F959B}" destId="{22DDB287-ED98-4EEF-AE9A-52E7F7A4B47B}" srcOrd="1" destOrd="0" presId="urn:microsoft.com/office/officeart/2008/layout/HorizontalMultiLevelHierarchy"/>
    <dgm:cxn modelId="{8C79292F-BE11-43FA-B076-E5A23EF085CD}" type="presParOf" srcId="{E6E0448C-D160-4212-82BE-7DFC5857F2A8}" destId="{CFC57D0C-5E30-4AFB-AC1E-593DFFED57DD}" srcOrd="8" destOrd="0" presId="urn:microsoft.com/office/officeart/2008/layout/HorizontalMultiLevelHierarchy"/>
    <dgm:cxn modelId="{FEF68CF4-2B39-417A-8F82-1E35C2D13388}" type="presParOf" srcId="{CFC57D0C-5E30-4AFB-AC1E-593DFFED57DD}" destId="{5F635F42-786B-47B3-B5A9-3BB97F2A282F}" srcOrd="0" destOrd="0" presId="urn:microsoft.com/office/officeart/2008/layout/HorizontalMultiLevelHierarchy"/>
    <dgm:cxn modelId="{8CA024A2-D9B4-4400-BFD7-CC4315369157}" type="presParOf" srcId="{E6E0448C-D160-4212-82BE-7DFC5857F2A8}" destId="{13B61825-6642-471E-AC81-493177B6F676}" srcOrd="9" destOrd="0" presId="urn:microsoft.com/office/officeart/2008/layout/HorizontalMultiLevelHierarchy"/>
    <dgm:cxn modelId="{0B222E1C-0C2D-49CD-826A-1B92D4257008}" type="presParOf" srcId="{13B61825-6642-471E-AC81-493177B6F676}" destId="{C8A10B63-A0DA-4E5C-A3E1-80854791A014}" srcOrd="0" destOrd="0" presId="urn:microsoft.com/office/officeart/2008/layout/HorizontalMultiLevelHierarchy"/>
    <dgm:cxn modelId="{0D8AB862-258A-4F11-9266-7FCBD0D971E1}" type="presParOf" srcId="{13B61825-6642-471E-AC81-493177B6F676}" destId="{7C3416C8-E038-4EB0-B748-5F12A4B5E9E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275778-2435-447F-AACF-AE0666F13335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IN"/>
        </a:p>
      </dgm:t>
    </dgm:pt>
    <dgm:pt modelId="{6EC1A664-6046-4B9F-84EF-4303DD750F3A}">
      <dgm:prSet phldrT="[Text]"/>
      <dgm:spPr/>
      <dgm:t>
        <a:bodyPr/>
        <a:lstStyle/>
        <a:p>
          <a:r>
            <a:rPr lang="en-US" dirty="0"/>
            <a:t>Character functions</a:t>
          </a:r>
          <a:endParaRPr lang="en-IN" dirty="0"/>
        </a:p>
      </dgm:t>
    </dgm:pt>
    <dgm:pt modelId="{BFF701D2-05F0-4B20-B107-F64737680C3C}" type="parTrans" cxnId="{B2FA7B2A-CAA2-41E6-B202-1D5E7C367A44}">
      <dgm:prSet/>
      <dgm:spPr/>
      <dgm:t>
        <a:bodyPr/>
        <a:lstStyle/>
        <a:p>
          <a:endParaRPr lang="en-IN"/>
        </a:p>
      </dgm:t>
    </dgm:pt>
    <dgm:pt modelId="{251CBA65-E7D3-4E16-82A8-0F7EB6C7FC38}" type="sibTrans" cxnId="{B2FA7B2A-CAA2-41E6-B202-1D5E7C367A44}">
      <dgm:prSet/>
      <dgm:spPr/>
      <dgm:t>
        <a:bodyPr/>
        <a:lstStyle/>
        <a:p>
          <a:endParaRPr lang="en-IN"/>
        </a:p>
      </dgm:t>
    </dgm:pt>
    <dgm:pt modelId="{AE783395-C739-4B60-9B11-8BC28604E0E6}">
      <dgm:prSet phldrT="[Text]"/>
      <dgm:spPr/>
      <dgm:t>
        <a:bodyPr/>
        <a:lstStyle/>
        <a:p>
          <a:r>
            <a:rPr lang="en-US" dirty="0"/>
            <a:t>Case conversion functions</a:t>
          </a:r>
          <a:endParaRPr lang="en-IN" dirty="0"/>
        </a:p>
      </dgm:t>
    </dgm:pt>
    <dgm:pt modelId="{B40F5AA7-7F9B-4551-9B37-8C7550C5FC19}" type="parTrans" cxnId="{DFE5BF27-20A7-43FF-8760-F9638EEE1718}">
      <dgm:prSet/>
      <dgm:spPr/>
      <dgm:t>
        <a:bodyPr/>
        <a:lstStyle/>
        <a:p>
          <a:endParaRPr lang="en-IN"/>
        </a:p>
      </dgm:t>
    </dgm:pt>
    <dgm:pt modelId="{5F1D3D91-536A-4FFA-9AE9-64F54134B87C}" type="sibTrans" cxnId="{DFE5BF27-20A7-43FF-8760-F9638EEE1718}">
      <dgm:prSet/>
      <dgm:spPr/>
      <dgm:t>
        <a:bodyPr/>
        <a:lstStyle/>
        <a:p>
          <a:endParaRPr lang="en-IN"/>
        </a:p>
      </dgm:t>
    </dgm:pt>
    <dgm:pt modelId="{800C75E5-F89B-4AE3-9B16-D11CAF441488}">
      <dgm:prSet phldrT="[Text]"/>
      <dgm:spPr/>
      <dgm:t>
        <a:bodyPr/>
        <a:lstStyle/>
        <a:p>
          <a:r>
            <a:rPr lang="en-US" dirty="0"/>
            <a:t>Character Manipulation functions</a:t>
          </a:r>
          <a:endParaRPr lang="en-IN" dirty="0"/>
        </a:p>
      </dgm:t>
    </dgm:pt>
    <dgm:pt modelId="{650F7B57-914B-4435-9A97-3246DC51F9A7}" type="parTrans" cxnId="{82EC9BBB-550C-43B3-AFA0-6ECA85BC2493}">
      <dgm:prSet/>
      <dgm:spPr/>
      <dgm:t>
        <a:bodyPr/>
        <a:lstStyle/>
        <a:p>
          <a:endParaRPr lang="en-IN"/>
        </a:p>
      </dgm:t>
    </dgm:pt>
    <dgm:pt modelId="{AFBB77DE-C469-42FF-A5D9-FABC399E27CF}" type="sibTrans" cxnId="{82EC9BBB-550C-43B3-AFA0-6ECA85BC2493}">
      <dgm:prSet/>
      <dgm:spPr/>
      <dgm:t>
        <a:bodyPr/>
        <a:lstStyle/>
        <a:p>
          <a:endParaRPr lang="en-IN"/>
        </a:p>
      </dgm:t>
    </dgm:pt>
    <dgm:pt modelId="{D993C92A-3563-4256-BD42-0074FD02E7E0}" type="pres">
      <dgm:prSet presAssocID="{15275778-2435-447F-AACF-AE0666F1333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A098E9BF-F2EE-4662-88FD-2B92E7D1DFE3}" type="pres">
      <dgm:prSet presAssocID="{6EC1A664-6046-4B9F-84EF-4303DD750F3A}" presName="hierRoot1" presStyleCnt="0"/>
      <dgm:spPr/>
    </dgm:pt>
    <dgm:pt modelId="{317C6442-7534-4A74-9BB4-FD2730E3D3AD}" type="pres">
      <dgm:prSet presAssocID="{6EC1A664-6046-4B9F-84EF-4303DD750F3A}" presName="composite" presStyleCnt="0"/>
      <dgm:spPr/>
    </dgm:pt>
    <dgm:pt modelId="{A05DAC12-6261-4AEC-B167-81980AD734C5}" type="pres">
      <dgm:prSet presAssocID="{6EC1A664-6046-4B9F-84EF-4303DD750F3A}" presName="background" presStyleLbl="node0" presStyleIdx="0" presStyleCnt="1"/>
      <dgm:spPr/>
    </dgm:pt>
    <dgm:pt modelId="{3F72A363-37B1-45AD-B5E1-F73A6177CFDB}" type="pres">
      <dgm:prSet presAssocID="{6EC1A664-6046-4B9F-84EF-4303DD750F3A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A4FB791-D07B-40C8-9D42-56A1B3B6A271}" type="pres">
      <dgm:prSet presAssocID="{6EC1A664-6046-4B9F-84EF-4303DD750F3A}" presName="hierChild2" presStyleCnt="0"/>
      <dgm:spPr/>
    </dgm:pt>
    <dgm:pt modelId="{E2C3A270-4FEF-48A2-A33A-BC632DBFDCEC}" type="pres">
      <dgm:prSet presAssocID="{B40F5AA7-7F9B-4551-9B37-8C7550C5FC19}" presName="Name10" presStyleLbl="parChTrans1D2" presStyleIdx="0" presStyleCnt="2"/>
      <dgm:spPr/>
      <dgm:t>
        <a:bodyPr/>
        <a:lstStyle/>
        <a:p>
          <a:endParaRPr lang="en-US"/>
        </a:p>
      </dgm:t>
    </dgm:pt>
    <dgm:pt modelId="{2DC4D290-DFB4-4EDA-B430-632A9CA1133D}" type="pres">
      <dgm:prSet presAssocID="{AE783395-C739-4B60-9B11-8BC28604E0E6}" presName="hierRoot2" presStyleCnt="0"/>
      <dgm:spPr/>
    </dgm:pt>
    <dgm:pt modelId="{3D1AE6BE-BA65-45ED-B9CA-00E1E84489BA}" type="pres">
      <dgm:prSet presAssocID="{AE783395-C739-4B60-9B11-8BC28604E0E6}" presName="composite2" presStyleCnt="0"/>
      <dgm:spPr/>
    </dgm:pt>
    <dgm:pt modelId="{4B5876B7-3A11-40F3-859B-94294E81B62D}" type="pres">
      <dgm:prSet presAssocID="{AE783395-C739-4B60-9B11-8BC28604E0E6}" presName="background2" presStyleLbl="node2" presStyleIdx="0" presStyleCnt="2"/>
      <dgm:spPr/>
    </dgm:pt>
    <dgm:pt modelId="{D1754A3B-C796-4F8A-B053-1AD878C4C55B}" type="pres">
      <dgm:prSet presAssocID="{AE783395-C739-4B60-9B11-8BC28604E0E6}" presName="text2" presStyleLbl="fgAcc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C0DC02B-BF74-4A29-B834-03F088788076}" type="pres">
      <dgm:prSet presAssocID="{AE783395-C739-4B60-9B11-8BC28604E0E6}" presName="hierChild3" presStyleCnt="0"/>
      <dgm:spPr/>
    </dgm:pt>
    <dgm:pt modelId="{DA5000B0-FB11-451A-9A95-1E3C6827B128}" type="pres">
      <dgm:prSet presAssocID="{650F7B57-914B-4435-9A97-3246DC51F9A7}" presName="Name10" presStyleLbl="parChTrans1D2" presStyleIdx="1" presStyleCnt="2"/>
      <dgm:spPr/>
      <dgm:t>
        <a:bodyPr/>
        <a:lstStyle/>
        <a:p>
          <a:endParaRPr lang="en-US"/>
        </a:p>
      </dgm:t>
    </dgm:pt>
    <dgm:pt modelId="{E468FD74-1453-4F4D-85F5-BA60F8D57895}" type="pres">
      <dgm:prSet presAssocID="{800C75E5-F89B-4AE3-9B16-D11CAF441488}" presName="hierRoot2" presStyleCnt="0"/>
      <dgm:spPr/>
    </dgm:pt>
    <dgm:pt modelId="{5366A46E-40C9-4CA6-95A3-0FE492877E00}" type="pres">
      <dgm:prSet presAssocID="{800C75E5-F89B-4AE3-9B16-D11CAF441488}" presName="composite2" presStyleCnt="0"/>
      <dgm:spPr/>
    </dgm:pt>
    <dgm:pt modelId="{701CCCB5-DDE9-49F4-ADC7-7DE836307090}" type="pres">
      <dgm:prSet presAssocID="{800C75E5-F89B-4AE3-9B16-D11CAF441488}" presName="background2" presStyleLbl="node2" presStyleIdx="1" presStyleCnt="2"/>
      <dgm:spPr/>
    </dgm:pt>
    <dgm:pt modelId="{C49D67E0-00D9-4841-A8E7-895E7B508CD8}" type="pres">
      <dgm:prSet presAssocID="{800C75E5-F89B-4AE3-9B16-D11CAF441488}" presName="text2" presStyleLbl="fgAcc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FDBF79D-B35E-4DA9-BD56-05394511065B}" type="pres">
      <dgm:prSet presAssocID="{800C75E5-F89B-4AE3-9B16-D11CAF441488}" presName="hierChild3" presStyleCnt="0"/>
      <dgm:spPr/>
    </dgm:pt>
  </dgm:ptLst>
  <dgm:cxnLst>
    <dgm:cxn modelId="{E99CE551-F7C4-4832-8B1C-201582065719}" type="presOf" srcId="{6EC1A664-6046-4B9F-84EF-4303DD750F3A}" destId="{3F72A363-37B1-45AD-B5E1-F73A6177CFDB}" srcOrd="0" destOrd="0" presId="urn:microsoft.com/office/officeart/2005/8/layout/hierarchy1"/>
    <dgm:cxn modelId="{9F7B6B83-95E5-4AD3-B0DE-B0506DC08FE2}" type="presOf" srcId="{B40F5AA7-7F9B-4551-9B37-8C7550C5FC19}" destId="{E2C3A270-4FEF-48A2-A33A-BC632DBFDCEC}" srcOrd="0" destOrd="0" presId="urn:microsoft.com/office/officeart/2005/8/layout/hierarchy1"/>
    <dgm:cxn modelId="{3EC0FE93-7228-465F-B662-E7639E336A50}" type="presOf" srcId="{800C75E5-F89B-4AE3-9B16-D11CAF441488}" destId="{C49D67E0-00D9-4841-A8E7-895E7B508CD8}" srcOrd="0" destOrd="0" presId="urn:microsoft.com/office/officeart/2005/8/layout/hierarchy1"/>
    <dgm:cxn modelId="{2E0852CB-3DF5-4C6D-BA6F-111E7D80F020}" type="presOf" srcId="{AE783395-C739-4B60-9B11-8BC28604E0E6}" destId="{D1754A3B-C796-4F8A-B053-1AD878C4C55B}" srcOrd="0" destOrd="0" presId="urn:microsoft.com/office/officeart/2005/8/layout/hierarchy1"/>
    <dgm:cxn modelId="{7B32CB83-CA58-48D7-BCC8-725CD4CBEB7C}" type="presOf" srcId="{15275778-2435-447F-AACF-AE0666F13335}" destId="{D993C92A-3563-4256-BD42-0074FD02E7E0}" srcOrd="0" destOrd="0" presId="urn:microsoft.com/office/officeart/2005/8/layout/hierarchy1"/>
    <dgm:cxn modelId="{B2FA7B2A-CAA2-41E6-B202-1D5E7C367A44}" srcId="{15275778-2435-447F-AACF-AE0666F13335}" destId="{6EC1A664-6046-4B9F-84EF-4303DD750F3A}" srcOrd="0" destOrd="0" parTransId="{BFF701D2-05F0-4B20-B107-F64737680C3C}" sibTransId="{251CBA65-E7D3-4E16-82A8-0F7EB6C7FC38}"/>
    <dgm:cxn modelId="{82EC9BBB-550C-43B3-AFA0-6ECA85BC2493}" srcId="{6EC1A664-6046-4B9F-84EF-4303DD750F3A}" destId="{800C75E5-F89B-4AE3-9B16-D11CAF441488}" srcOrd="1" destOrd="0" parTransId="{650F7B57-914B-4435-9A97-3246DC51F9A7}" sibTransId="{AFBB77DE-C469-42FF-A5D9-FABC399E27CF}"/>
    <dgm:cxn modelId="{C170F4FD-328C-469B-BE1C-77D5E4838F7A}" type="presOf" srcId="{650F7B57-914B-4435-9A97-3246DC51F9A7}" destId="{DA5000B0-FB11-451A-9A95-1E3C6827B128}" srcOrd="0" destOrd="0" presId="urn:microsoft.com/office/officeart/2005/8/layout/hierarchy1"/>
    <dgm:cxn modelId="{DFE5BF27-20A7-43FF-8760-F9638EEE1718}" srcId="{6EC1A664-6046-4B9F-84EF-4303DD750F3A}" destId="{AE783395-C739-4B60-9B11-8BC28604E0E6}" srcOrd="0" destOrd="0" parTransId="{B40F5AA7-7F9B-4551-9B37-8C7550C5FC19}" sibTransId="{5F1D3D91-536A-4FFA-9AE9-64F54134B87C}"/>
    <dgm:cxn modelId="{CF5F9C89-C7FC-482A-9C82-29A33B253D80}" type="presParOf" srcId="{D993C92A-3563-4256-BD42-0074FD02E7E0}" destId="{A098E9BF-F2EE-4662-88FD-2B92E7D1DFE3}" srcOrd="0" destOrd="0" presId="urn:microsoft.com/office/officeart/2005/8/layout/hierarchy1"/>
    <dgm:cxn modelId="{6195EA50-434E-4EBB-A52B-5E4CEAE7E3A5}" type="presParOf" srcId="{A098E9BF-F2EE-4662-88FD-2B92E7D1DFE3}" destId="{317C6442-7534-4A74-9BB4-FD2730E3D3AD}" srcOrd="0" destOrd="0" presId="urn:microsoft.com/office/officeart/2005/8/layout/hierarchy1"/>
    <dgm:cxn modelId="{DB676821-F98B-4FCD-AF42-A01645C67B6E}" type="presParOf" srcId="{317C6442-7534-4A74-9BB4-FD2730E3D3AD}" destId="{A05DAC12-6261-4AEC-B167-81980AD734C5}" srcOrd="0" destOrd="0" presId="urn:microsoft.com/office/officeart/2005/8/layout/hierarchy1"/>
    <dgm:cxn modelId="{40C65C53-2C34-49B4-9673-4EFEF9EF812A}" type="presParOf" srcId="{317C6442-7534-4A74-9BB4-FD2730E3D3AD}" destId="{3F72A363-37B1-45AD-B5E1-F73A6177CFDB}" srcOrd="1" destOrd="0" presId="urn:microsoft.com/office/officeart/2005/8/layout/hierarchy1"/>
    <dgm:cxn modelId="{DEA1275D-01F5-488C-A58F-549BD3108E68}" type="presParOf" srcId="{A098E9BF-F2EE-4662-88FD-2B92E7D1DFE3}" destId="{5A4FB791-D07B-40C8-9D42-56A1B3B6A271}" srcOrd="1" destOrd="0" presId="urn:microsoft.com/office/officeart/2005/8/layout/hierarchy1"/>
    <dgm:cxn modelId="{B2D5A296-54C6-4087-9BF6-107BB71D4896}" type="presParOf" srcId="{5A4FB791-D07B-40C8-9D42-56A1B3B6A271}" destId="{E2C3A270-4FEF-48A2-A33A-BC632DBFDCEC}" srcOrd="0" destOrd="0" presId="urn:microsoft.com/office/officeart/2005/8/layout/hierarchy1"/>
    <dgm:cxn modelId="{7FE0EB25-8559-4137-9442-BFD0A79CB0FA}" type="presParOf" srcId="{5A4FB791-D07B-40C8-9D42-56A1B3B6A271}" destId="{2DC4D290-DFB4-4EDA-B430-632A9CA1133D}" srcOrd="1" destOrd="0" presId="urn:microsoft.com/office/officeart/2005/8/layout/hierarchy1"/>
    <dgm:cxn modelId="{878848D0-F378-44CF-B524-112D1A6A3647}" type="presParOf" srcId="{2DC4D290-DFB4-4EDA-B430-632A9CA1133D}" destId="{3D1AE6BE-BA65-45ED-B9CA-00E1E84489BA}" srcOrd="0" destOrd="0" presId="urn:microsoft.com/office/officeart/2005/8/layout/hierarchy1"/>
    <dgm:cxn modelId="{25551B66-516B-435F-8474-961EB8776C56}" type="presParOf" srcId="{3D1AE6BE-BA65-45ED-B9CA-00E1E84489BA}" destId="{4B5876B7-3A11-40F3-859B-94294E81B62D}" srcOrd="0" destOrd="0" presId="urn:microsoft.com/office/officeart/2005/8/layout/hierarchy1"/>
    <dgm:cxn modelId="{2F49C7D5-75E1-4739-A7E6-467A707449CE}" type="presParOf" srcId="{3D1AE6BE-BA65-45ED-B9CA-00E1E84489BA}" destId="{D1754A3B-C796-4F8A-B053-1AD878C4C55B}" srcOrd="1" destOrd="0" presId="urn:microsoft.com/office/officeart/2005/8/layout/hierarchy1"/>
    <dgm:cxn modelId="{196C31D9-DC21-43D5-A016-06FF78639FD5}" type="presParOf" srcId="{2DC4D290-DFB4-4EDA-B430-632A9CA1133D}" destId="{2C0DC02B-BF74-4A29-B834-03F088788076}" srcOrd="1" destOrd="0" presId="urn:microsoft.com/office/officeart/2005/8/layout/hierarchy1"/>
    <dgm:cxn modelId="{E389C7CA-7F5D-455D-BDDD-9B834D12DB9B}" type="presParOf" srcId="{5A4FB791-D07B-40C8-9D42-56A1B3B6A271}" destId="{DA5000B0-FB11-451A-9A95-1E3C6827B128}" srcOrd="2" destOrd="0" presId="urn:microsoft.com/office/officeart/2005/8/layout/hierarchy1"/>
    <dgm:cxn modelId="{CD9FD985-81C4-4059-B3AB-D0392FEFBC9F}" type="presParOf" srcId="{5A4FB791-D07B-40C8-9D42-56A1B3B6A271}" destId="{E468FD74-1453-4F4D-85F5-BA60F8D57895}" srcOrd="3" destOrd="0" presId="urn:microsoft.com/office/officeart/2005/8/layout/hierarchy1"/>
    <dgm:cxn modelId="{21F9DC61-B749-4EA1-9708-B2C893916F95}" type="presParOf" srcId="{E468FD74-1453-4F4D-85F5-BA60F8D57895}" destId="{5366A46E-40C9-4CA6-95A3-0FE492877E00}" srcOrd="0" destOrd="0" presId="urn:microsoft.com/office/officeart/2005/8/layout/hierarchy1"/>
    <dgm:cxn modelId="{8C8BCCB4-95C6-4120-8674-0C46F26D56F4}" type="presParOf" srcId="{5366A46E-40C9-4CA6-95A3-0FE492877E00}" destId="{701CCCB5-DDE9-49F4-ADC7-7DE836307090}" srcOrd="0" destOrd="0" presId="urn:microsoft.com/office/officeart/2005/8/layout/hierarchy1"/>
    <dgm:cxn modelId="{1DE99052-1D54-4FC2-BF65-D250CD9C0CBF}" type="presParOf" srcId="{5366A46E-40C9-4CA6-95A3-0FE492877E00}" destId="{C49D67E0-00D9-4841-A8E7-895E7B508CD8}" srcOrd="1" destOrd="0" presId="urn:microsoft.com/office/officeart/2005/8/layout/hierarchy1"/>
    <dgm:cxn modelId="{EEC987F9-1A82-4788-A821-2191B9C5C1BE}" type="presParOf" srcId="{E468FD74-1453-4F4D-85F5-BA60F8D57895}" destId="{8FDBF79D-B35E-4DA9-BD56-05394511065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09FA19F-1003-4CEB-BC0A-BEAAA29375D4}" type="doc">
      <dgm:prSet loTypeId="urn:microsoft.com/office/officeart/2005/8/layout/default#1" loCatId="list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AC0781-2A7E-4F40-9831-E976213F09EC}">
      <dgm:prSet phldrT="[Text]" custT="1"/>
      <dgm:spPr/>
      <dgm:t>
        <a:bodyPr/>
        <a:lstStyle/>
        <a:p>
          <a:r>
            <a:rPr lang="en-US" sz="2000" dirty="0">
              <a:latin typeface="+mn-lt"/>
            </a:rPr>
            <a:t>AVG</a:t>
          </a:r>
        </a:p>
      </dgm:t>
    </dgm:pt>
    <dgm:pt modelId="{9D40A1C9-D249-4E8B-925F-286A11A40538}" type="parTrans" cxnId="{571BBCEF-8D5D-45C2-A802-84FDED03908B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D8D9F687-F5DB-49BC-843F-78BFCC83A57B}" type="sibTrans" cxnId="{571BBCEF-8D5D-45C2-A802-84FDED03908B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09683DC0-CA61-4122-AC0A-C6B2949C09C0}">
      <dgm:prSet custT="1"/>
      <dgm:spPr/>
      <dgm:t>
        <a:bodyPr/>
        <a:lstStyle/>
        <a:p>
          <a:r>
            <a:rPr lang="en-US" sz="2000" dirty="0">
              <a:latin typeface="+mn-lt"/>
            </a:rPr>
            <a:t>COUNT</a:t>
          </a:r>
        </a:p>
      </dgm:t>
    </dgm:pt>
    <dgm:pt modelId="{17C451B8-B205-4C98-81E0-14CFEA30996D}" type="parTrans" cxnId="{12EDC3C3-B9FE-4B60-B403-D7172C6E52E5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8A1FA849-1973-402F-8A66-D49291B31410}" type="sibTrans" cxnId="{12EDC3C3-B9FE-4B60-B403-D7172C6E52E5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E18963D0-A2BB-40E7-BFFE-DF364763F4C3}">
      <dgm:prSet custT="1"/>
      <dgm:spPr/>
      <dgm:t>
        <a:bodyPr/>
        <a:lstStyle/>
        <a:p>
          <a:r>
            <a:rPr lang="en-US" sz="2000" dirty="0">
              <a:latin typeface="+mn-lt"/>
            </a:rPr>
            <a:t>MAX</a:t>
          </a:r>
        </a:p>
      </dgm:t>
    </dgm:pt>
    <dgm:pt modelId="{CFF4A74B-D586-4C91-A1EF-695AF29772E7}" type="parTrans" cxnId="{A1A2BE15-885A-4A17-88C3-85F717DBA416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ACB73D0C-0CB2-42C1-A29E-1DD0476A1FCF}" type="sibTrans" cxnId="{A1A2BE15-885A-4A17-88C3-85F717DBA416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589F9386-E8C5-4828-87AE-4D2EADE31168}">
      <dgm:prSet custT="1"/>
      <dgm:spPr/>
      <dgm:t>
        <a:bodyPr/>
        <a:lstStyle/>
        <a:p>
          <a:r>
            <a:rPr lang="en-US" sz="2000" dirty="0">
              <a:latin typeface="+mn-lt"/>
            </a:rPr>
            <a:t>MIN</a:t>
          </a:r>
        </a:p>
      </dgm:t>
    </dgm:pt>
    <dgm:pt modelId="{4DD28225-5172-4EEB-8CC9-7CDAD780B8D3}" type="parTrans" cxnId="{11E1B1EF-DF43-4214-B16D-C36010060C4A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E6C51BFA-7AF3-469A-ABCD-24994EDEDA50}" type="sibTrans" cxnId="{11E1B1EF-DF43-4214-B16D-C36010060C4A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526B41F0-91F2-4F33-BE42-FE568BA7FE9C}">
      <dgm:prSet custT="1"/>
      <dgm:spPr/>
      <dgm:t>
        <a:bodyPr/>
        <a:lstStyle/>
        <a:p>
          <a:r>
            <a:rPr lang="en-US" sz="2000" dirty="0">
              <a:latin typeface="+mn-lt"/>
            </a:rPr>
            <a:t>STDDEV</a:t>
          </a:r>
        </a:p>
      </dgm:t>
    </dgm:pt>
    <dgm:pt modelId="{D7D2919F-A572-48E5-B394-9BC9D093CDBC}" type="parTrans" cxnId="{C058D041-4954-4900-98A9-22FC31E3F603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98A35376-A7F6-4FB1-9506-C6033B630CD4}" type="sibTrans" cxnId="{C058D041-4954-4900-98A9-22FC31E3F603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34DD1DF1-5F42-4388-982C-9A556CAB47C1}">
      <dgm:prSet custT="1"/>
      <dgm:spPr/>
      <dgm:t>
        <a:bodyPr/>
        <a:lstStyle/>
        <a:p>
          <a:r>
            <a:rPr lang="en-US" sz="2000" dirty="0">
              <a:latin typeface="+mn-lt"/>
            </a:rPr>
            <a:t>SUM</a:t>
          </a:r>
        </a:p>
      </dgm:t>
    </dgm:pt>
    <dgm:pt modelId="{B14DE3A4-C25C-46D5-86F6-0CE69B1BCF5C}" type="parTrans" cxnId="{44C02CB7-1307-4A5B-B88A-18CC11FA2888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7523B4B3-0A55-4C4D-9095-9EF6B9B4CEB7}" type="sibTrans" cxnId="{44C02CB7-1307-4A5B-B88A-18CC11FA2888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26BA1419-86EC-44A8-82F1-66F0E85828B7}">
      <dgm:prSet custT="1"/>
      <dgm:spPr/>
      <dgm:t>
        <a:bodyPr/>
        <a:lstStyle/>
        <a:p>
          <a:r>
            <a:rPr lang="en-US" sz="2000" dirty="0">
              <a:latin typeface="+mn-lt"/>
            </a:rPr>
            <a:t>VARIANCE</a:t>
          </a:r>
        </a:p>
      </dgm:t>
    </dgm:pt>
    <dgm:pt modelId="{53A30581-A20D-4854-B74F-08CC41D2872D}" type="parTrans" cxnId="{B7A9B592-E521-4FAB-BC8D-000F83F424E2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3A0DB4B5-4F05-413D-ADCA-A8496A002419}" type="sibTrans" cxnId="{B7A9B592-E521-4FAB-BC8D-000F83F424E2}">
      <dgm:prSet/>
      <dgm:spPr/>
      <dgm:t>
        <a:bodyPr/>
        <a:lstStyle/>
        <a:p>
          <a:endParaRPr lang="en-US" sz="2000">
            <a:latin typeface="+mn-lt"/>
          </a:endParaRPr>
        </a:p>
      </dgm:t>
    </dgm:pt>
    <dgm:pt modelId="{4EBAFAF1-5F81-0F4B-A915-5A6D03572748}">
      <dgm:prSet phldrT="[Text]" custT="1"/>
      <dgm:spPr/>
      <dgm:t>
        <a:bodyPr/>
        <a:lstStyle/>
        <a:p>
          <a:r>
            <a:rPr lang="en-US" sz="2000" dirty="0">
              <a:latin typeface="+mn-lt"/>
            </a:rPr>
            <a:t>MEDIAN</a:t>
          </a:r>
        </a:p>
      </dgm:t>
    </dgm:pt>
    <dgm:pt modelId="{3ADD3987-F835-364E-B476-422E98C2E50D}" type="parTrans" cxnId="{B4CF89CD-D5EF-344D-A834-38D466789966}">
      <dgm:prSet/>
      <dgm:spPr/>
      <dgm:t>
        <a:bodyPr/>
        <a:lstStyle/>
        <a:p>
          <a:endParaRPr lang="en-US"/>
        </a:p>
      </dgm:t>
    </dgm:pt>
    <dgm:pt modelId="{DD82C7D1-D822-FC48-B8B9-A87D05B16A68}" type="sibTrans" cxnId="{B4CF89CD-D5EF-344D-A834-38D466789966}">
      <dgm:prSet/>
      <dgm:spPr/>
      <dgm:t>
        <a:bodyPr/>
        <a:lstStyle/>
        <a:p>
          <a:endParaRPr lang="en-US"/>
        </a:p>
      </dgm:t>
    </dgm:pt>
    <dgm:pt modelId="{DD9EB5EE-BC85-49AB-9D6F-34AED6747F95}" type="pres">
      <dgm:prSet presAssocID="{809FA19F-1003-4CEB-BC0A-BEAAA29375D4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30EEF36-BE9A-412E-B2E8-B02F3DB7F7E4}" type="pres">
      <dgm:prSet presAssocID="{23AC0781-2A7E-4F40-9831-E976213F09EC}" presName="node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E3E1E2-ABA0-4D12-A946-711D1C720B86}" type="pres">
      <dgm:prSet presAssocID="{D8D9F687-F5DB-49BC-843F-78BFCC83A57B}" presName="sibTrans" presStyleCnt="0"/>
      <dgm:spPr/>
    </dgm:pt>
    <dgm:pt modelId="{1FE2A332-5449-A645-82E2-7E92E6979E35}" type="pres">
      <dgm:prSet presAssocID="{4EBAFAF1-5F81-0F4B-A915-5A6D03572748}" presName="node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34AF15-23F5-D94D-A38F-008517694C37}" type="pres">
      <dgm:prSet presAssocID="{DD82C7D1-D822-FC48-B8B9-A87D05B16A68}" presName="sibTrans" presStyleCnt="0"/>
      <dgm:spPr/>
    </dgm:pt>
    <dgm:pt modelId="{2BDEE1F1-F12E-45AF-941A-F4255DA8335F}" type="pres">
      <dgm:prSet presAssocID="{09683DC0-CA61-4122-AC0A-C6B2949C09C0}" presName="node" presStyleLbl="node1" presStyleIdx="2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63B96C-F666-4FD4-8783-E5227D01034D}" type="pres">
      <dgm:prSet presAssocID="{8A1FA849-1973-402F-8A66-D49291B31410}" presName="sibTrans" presStyleCnt="0"/>
      <dgm:spPr/>
    </dgm:pt>
    <dgm:pt modelId="{C3C1BDC4-2BA0-418B-B037-1F020923CB86}" type="pres">
      <dgm:prSet presAssocID="{E18963D0-A2BB-40E7-BFFE-DF364763F4C3}" presName="node" presStyleLbl="node1" presStyleIdx="3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BB7C90-D3F4-4FC0-B266-CD7DF03A895C}" type="pres">
      <dgm:prSet presAssocID="{ACB73D0C-0CB2-42C1-A29E-1DD0476A1FCF}" presName="sibTrans" presStyleCnt="0"/>
      <dgm:spPr/>
    </dgm:pt>
    <dgm:pt modelId="{70D71D02-D32E-49B0-9EFE-F3499B79F3F9}" type="pres">
      <dgm:prSet presAssocID="{589F9386-E8C5-4828-87AE-4D2EADE31168}" presName="node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FCEFD0-9C89-4B6A-B722-ED5B9CEA9EA4}" type="pres">
      <dgm:prSet presAssocID="{E6C51BFA-7AF3-469A-ABCD-24994EDEDA50}" presName="sibTrans" presStyleCnt="0"/>
      <dgm:spPr/>
    </dgm:pt>
    <dgm:pt modelId="{1097CE37-01D3-455A-9BA4-83EC9970C2DD}" type="pres">
      <dgm:prSet presAssocID="{526B41F0-91F2-4F33-BE42-FE568BA7FE9C}" presName="node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204198-1732-4E4C-8AD9-397EF62D3A01}" type="pres">
      <dgm:prSet presAssocID="{98A35376-A7F6-4FB1-9506-C6033B630CD4}" presName="sibTrans" presStyleCnt="0"/>
      <dgm:spPr/>
    </dgm:pt>
    <dgm:pt modelId="{4741AB31-1CE8-435B-864E-22735BE7FCE6}" type="pres">
      <dgm:prSet presAssocID="{34DD1DF1-5F42-4388-982C-9A556CAB47C1}" presName="node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59A3C1-CDEB-4E1A-ACFE-E4D8DB8031B7}" type="pres">
      <dgm:prSet presAssocID="{7523B4B3-0A55-4C4D-9095-9EF6B9B4CEB7}" presName="sibTrans" presStyleCnt="0"/>
      <dgm:spPr/>
    </dgm:pt>
    <dgm:pt modelId="{974E166A-3FA3-45FD-BFE5-8A8D7A540250}" type="pres">
      <dgm:prSet presAssocID="{26BA1419-86EC-44A8-82F1-66F0E85828B7}" presName="node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8A4E522-F2F5-494B-AB33-1CD1E501956A}" type="presOf" srcId="{809FA19F-1003-4CEB-BC0A-BEAAA29375D4}" destId="{DD9EB5EE-BC85-49AB-9D6F-34AED6747F95}" srcOrd="0" destOrd="0" presId="urn:microsoft.com/office/officeart/2005/8/layout/default#1"/>
    <dgm:cxn modelId="{11E1B1EF-DF43-4214-B16D-C36010060C4A}" srcId="{809FA19F-1003-4CEB-BC0A-BEAAA29375D4}" destId="{589F9386-E8C5-4828-87AE-4D2EADE31168}" srcOrd="4" destOrd="0" parTransId="{4DD28225-5172-4EEB-8CC9-7CDAD780B8D3}" sibTransId="{E6C51BFA-7AF3-469A-ABCD-24994EDEDA50}"/>
    <dgm:cxn modelId="{571BBCEF-8D5D-45C2-A802-84FDED03908B}" srcId="{809FA19F-1003-4CEB-BC0A-BEAAA29375D4}" destId="{23AC0781-2A7E-4F40-9831-E976213F09EC}" srcOrd="0" destOrd="0" parTransId="{9D40A1C9-D249-4E8B-925F-286A11A40538}" sibTransId="{D8D9F687-F5DB-49BC-843F-78BFCC83A57B}"/>
    <dgm:cxn modelId="{B4CF89CD-D5EF-344D-A834-38D466789966}" srcId="{809FA19F-1003-4CEB-BC0A-BEAAA29375D4}" destId="{4EBAFAF1-5F81-0F4B-A915-5A6D03572748}" srcOrd="1" destOrd="0" parTransId="{3ADD3987-F835-364E-B476-422E98C2E50D}" sibTransId="{DD82C7D1-D822-FC48-B8B9-A87D05B16A68}"/>
    <dgm:cxn modelId="{12EDC3C3-B9FE-4B60-B403-D7172C6E52E5}" srcId="{809FA19F-1003-4CEB-BC0A-BEAAA29375D4}" destId="{09683DC0-CA61-4122-AC0A-C6B2949C09C0}" srcOrd="2" destOrd="0" parTransId="{17C451B8-B205-4C98-81E0-14CFEA30996D}" sibTransId="{8A1FA849-1973-402F-8A66-D49291B31410}"/>
    <dgm:cxn modelId="{51B50419-5EF9-4DE7-BF79-6D2D599F6B56}" type="presOf" srcId="{26BA1419-86EC-44A8-82F1-66F0E85828B7}" destId="{974E166A-3FA3-45FD-BFE5-8A8D7A540250}" srcOrd="0" destOrd="0" presId="urn:microsoft.com/office/officeart/2005/8/layout/default#1"/>
    <dgm:cxn modelId="{112B059B-458E-4912-8637-BC5951B428B3}" type="presOf" srcId="{34DD1DF1-5F42-4388-982C-9A556CAB47C1}" destId="{4741AB31-1CE8-435B-864E-22735BE7FCE6}" srcOrd="0" destOrd="0" presId="urn:microsoft.com/office/officeart/2005/8/layout/default#1"/>
    <dgm:cxn modelId="{C058D041-4954-4900-98A9-22FC31E3F603}" srcId="{809FA19F-1003-4CEB-BC0A-BEAAA29375D4}" destId="{526B41F0-91F2-4F33-BE42-FE568BA7FE9C}" srcOrd="5" destOrd="0" parTransId="{D7D2919F-A572-48E5-B394-9BC9D093CDBC}" sibTransId="{98A35376-A7F6-4FB1-9506-C6033B630CD4}"/>
    <dgm:cxn modelId="{80AC9860-133F-1048-ABC2-E67B29B84814}" type="presOf" srcId="{4EBAFAF1-5F81-0F4B-A915-5A6D03572748}" destId="{1FE2A332-5449-A645-82E2-7E92E6979E35}" srcOrd="0" destOrd="0" presId="urn:microsoft.com/office/officeart/2005/8/layout/default#1"/>
    <dgm:cxn modelId="{44C02CB7-1307-4A5B-B88A-18CC11FA2888}" srcId="{809FA19F-1003-4CEB-BC0A-BEAAA29375D4}" destId="{34DD1DF1-5F42-4388-982C-9A556CAB47C1}" srcOrd="6" destOrd="0" parTransId="{B14DE3A4-C25C-46D5-86F6-0CE69B1BCF5C}" sibTransId="{7523B4B3-0A55-4C4D-9095-9EF6B9B4CEB7}"/>
    <dgm:cxn modelId="{BF1D5057-0BF6-436C-A93B-30FFC3F62B70}" type="presOf" srcId="{526B41F0-91F2-4F33-BE42-FE568BA7FE9C}" destId="{1097CE37-01D3-455A-9BA4-83EC9970C2DD}" srcOrd="0" destOrd="0" presId="urn:microsoft.com/office/officeart/2005/8/layout/default#1"/>
    <dgm:cxn modelId="{AC6FBD2E-87CC-41E4-9C0E-D0C5980A4785}" type="presOf" srcId="{E18963D0-A2BB-40E7-BFFE-DF364763F4C3}" destId="{C3C1BDC4-2BA0-418B-B037-1F020923CB86}" srcOrd="0" destOrd="0" presId="urn:microsoft.com/office/officeart/2005/8/layout/default#1"/>
    <dgm:cxn modelId="{B7A9B592-E521-4FAB-BC8D-000F83F424E2}" srcId="{809FA19F-1003-4CEB-BC0A-BEAAA29375D4}" destId="{26BA1419-86EC-44A8-82F1-66F0E85828B7}" srcOrd="7" destOrd="0" parTransId="{53A30581-A20D-4854-B74F-08CC41D2872D}" sibTransId="{3A0DB4B5-4F05-413D-ADCA-A8496A002419}"/>
    <dgm:cxn modelId="{8BD80F88-3A52-4C22-876E-6431E0972611}" type="presOf" srcId="{09683DC0-CA61-4122-AC0A-C6B2949C09C0}" destId="{2BDEE1F1-F12E-45AF-941A-F4255DA8335F}" srcOrd="0" destOrd="0" presId="urn:microsoft.com/office/officeart/2005/8/layout/default#1"/>
    <dgm:cxn modelId="{FC57F2A2-270A-40A3-883B-8FFF23BCA4FD}" type="presOf" srcId="{589F9386-E8C5-4828-87AE-4D2EADE31168}" destId="{70D71D02-D32E-49B0-9EFE-F3499B79F3F9}" srcOrd="0" destOrd="0" presId="urn:microsoft.com/office/officeart/2005/8/layout/default#1"/>
    <dgm:cxn modelId="{A1A2BE15-885A-4A17-88C3-85F717DBA416}" srcId="{809FA19F-1003-4CEB-BC0A-BEAAA29375D4}" destId="{E18963D0-A2BB-40E7-BFFE-DF364763F4C3}" srcOrd="3" destOrd="0" parTransId="{CFF4A74B-D586-4C91-A1EF-695AF29772E7}" sibTransId="{ACB73D0C-0CB2-42C1-A29E-1DD0476A1FCF}"/>
    <dgm:cxn modelId="{B72E1776-3919-4AFA-8BC6-856A918F5100}" type="presOf" srcId="{23AC0781-2A7E-4F40-9831-E976213F09EC}" destId="{C30EEF36-BE9A-412E-B2E8-B02F3DB7F7E4}" srcOrd="0" destOrd="0" presId="urn:microsoft.com/office/officeart/2005/8/layout/default#1"/>
    <dgm:cxn modelId="{BE1DF424-4BEF-4658-9D31-1A9AE920199C}" type="presParOf" srcId="{DD9EB5EE-BC85-49AB-9D6F-34AED6747F95}" destId="{C30EEF36-BE9A-412E-B2E8-B02F3DB7F7E4}" srcOrd="0" destOrd="0" presId="urn:microsoft.com/office/officeart/2005/8/layout/default#1"/>
    <dgm:cxn modelId="{8AD916DF-C6C6-4B45-87AD-B700CD1F47D1}" type="presParOf" srcId="{DD9EB5EE-BC85-49AB-9D6F-34AED6747F95}" destId="{0AE3E1E2-ABA0-4D12-A946-711D1C720B86}" srcOrd="1" destOrd="0" presId="urn:microsoft.com/office/officeart/2005/8/layout/default#1"/>
    <dgm:cxn modelId="{470537E7-0D08-6140-8CC6-B9B70F41F411}" type="presParOf" srcId="{DD9EB5EE-BC85-49AB-9D6F-34AED6747F95}" destId="{1FE2A332-5449-A645-82E2-7E92E6979E35}" srcOrd="2" destOrd="0" presId="urn:microsoft.com/office/officeart/2005/8/layout/default#1"/>
    <dgm:cxn modelId="{158025FE-3669-DF4B-934F-5F02A5FC2EF8}" type="presParOf" srcId="{DD9EB5EE-BC85-49AB-9D6F-34AED6747F95}" destId="{9D34AF15-23F5-D94D-A38F-008517694C37}" srcOrd="3" destOrd="0" presId="urn:microsoft.com/office/officeart/2005/8/layout/default#1"/>
    <dgm:cxn modelId="{CD273780-3C18-4B0D-95F7-B5A8E7E37355}" type="presParOf" srcId="{DD9EB5EE-BC85-49AB-9D6F-34AED6747F95}" destId="{2BDEE1F1-F12E-45AF-941A-F4255DA8335F}" srcOrd="4" destOrd="0" presId="urn:microsoft.com/office/officeart/2005/8/layout/default#1"/>
    <dgm:cxn modelId="{FDBDB9DE-EA5E-4619-94AF-F871AAC03CD8}" type="presParOf" srcId="{DD9EB5EE-BC85-49AB-9D6F-34AED6747F95}" destId="{AB63B96C-F666-4FD4-8783-E5227D01034D}" srcOrd="5" destOrd="0" presId="urn:microsoft.com/office/officeart/2005/8/layout/default#1"/>
    <dgm:cxn modelId="{1CF3646B-04D1-4E58-89E6-47DF03C759D7}" type="presParOf" srcId="{DD9EB5EE-BC85-49AB-9D6F-34AED6747F95}" destId="{C3C1BDC4-2BA0-418B-B037-1F020923CB86}" srcOrd="6" destOrd="0" presId="urn:microsoft.com/office/officeart/2005/8/layout/default#1"/>
    <dgm:cxn modelId="{FB97CBA5-7EB8-4757-BE97-B6763CE6A1B0}" type="presParOf" srcId="{DD9EB5EE-BC85-49AB-9D6F-34AED6747F95}" destId="{69BB7C90-D3F4-4FC0-B266-CD7DF03A895C}" srcOrd="7" destOrd="0" presId="urn:microsoft.com/office/officeart/2005/8/layout/default#1"/>
    <dgm:cxn modelId="{2E2009B4-CE5E-4BE1-B90F-1C519D3B575A}" type="presParOf" srcId="{DD9EB5EE-BC85-49AB-9D6F-34AED6747F95}" destId="{70D71D02-D32E-49B0-9EFE-F3499B79F3F9}" srcOrd="8" destOrd="0" presId="urn:microsoft.com/office/officeart/2005/8/layout/default#1"/>
    <dgm:cxn modelId="{A5AFFB32-6EDD-48C1-941C-AB6A5F7E6CDD}" type="presParOf" srcId="{DD9EB5EE-BC85-49AB-9D6F-34AED6747F95}" destId="{EDFCEFD0-9C89-4B6A-B722-ED5B9CEA9EA4}" srcOrd="9" destOrd="0" presId="urn:microsoft.com/office/officeart/2005/8/layout/default#1"/>
    <dgm:cxn modelId="{DBA8CEC2-9AFD-416E-A8ED-739E15EA22F6}" type="presParOf" srcId="{DD9EB5EE-BC85-49AB-9D6F-34AED6747F95}" destId="{1097CE37-01D3-455A-9BA4-83EC9970C2DD}" srcOrd="10" destOrd="0" presId="urn:microsoft.com/office/officeart/2005/8/layout/default#1"/>
    <dgm:cxn modelId="{99619A0F-4C9F-4028-8501-FA44849D03D1}" type="presParOf" srcId="{DD9EB5EE-BC85-49AB-9D6F-34AED6747F95}" destId="{BF204198-1732-4E4C-8AD9-397EF62D3A01}" srcOrd="11" destOrd="0" presId="urn:microsoft.com/office/officeart/2005/8/layout/default#1"/>
    <dgm:cxn modelId="{802AFC59-85CE-48A4-8545-2561BEF262B9}" type="presParOf" srcId="{DD9EB5EE-BC85-49AB-9D6F-34AED6747F95}" destId="{4741AB31-1CE8-435B-864E-22735BE7FCE6}" srcOrd="12" destOrd="0" presId="urn:microsoft.com/office/officeart/2005/8/layout/default#1"/>
    <dgm:cxn modelId="{0D330358-FB3E-42E8-8D37-4C6A6E0EAFF9}" type="presParOf" srcId="{DD9EB5EE-BC85-49AB-9D6F-34AED6747F95}" destId="{AA59A3C1-CDEB-4E1A-ACFE-E4D8DB8031B7}" srcOrd="13" destOrd="0" presId="urn:microsoft.com/office/officeart/2005/8/layout/default#1"/>
    <dgm:cxn modelId="{CF93370A-1E14-4812-86CE-1F003C03E6E7}" type="presParOf" srcId="{DD9EB5EE-BC85-49AB-9D6F-34AED6747F95}" destId="{974E166A-3FA3-45FD-BFE5-8A8D7A540250}" srcOrd="14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D0DD67-BA6C-4D4A-9DC0-D3E2DDAC333D}">
      <dsp:nvSpPr>
        <dsp:cNvPr id="0" name=""/>
        <dsp:cNvSpPr/>
      </dsp:nvSpPr>
      <dsp:spPr>
        <a:xfrm>
          <a:off x="2740659" y="1455915"/>
          <a:ext cx="1648745" cy="9155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573"/>
              </a:lnTo>
              <a:lnTo>
                <a:pt x="1648745" y="631573"/>
              </a:lnTo>
              <a:lnTo>
                <a:pt x="1648745" y="915516"/>
              </a:lnTo>
            </a:path>
          </a:pathLst>
        </a:custGeom>
        <a:noFill/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DA5221-F4F7-4C29-A145-5654B7CDF47E}">
      <dsp:nvSpPr>
        <dsp:cNvPr id="0" name=""/>
        <dsp:cNvSpPr/>
      </dsp:nvSpPr>
      <dsp:spPr>
        <a:xfrm>
          <a:off x="1274221" y="1455915"/>
          <a:ext cx="1466438" cy="915516"/>
        </a:xfrm>
        <a:custGeom>
          <a:avLst/>
          <a:gdLst/>
          <a:ahLst/>
          <a:cxnLst/>
          <a:rect l="0" t="0" r="0" b="0"/>
          <a:pathLst>
            <a:path>
              <a:moveTo>
                <a:pt x="1466438" y="0"/>
              </a:moveTo>
              <a:lnTo>
                <a:pt x="1466438" y="631573"/>
              </a:lnTo>
              <a:lnTo>
                <a:pt x="0" y="631573"/>
              </a:lnTo>
              <a:lnTo>
                <a:pt x="0" y="915516"/>
              </a:lnTo>
            </a:path>
          </a:pathLst>
        </a:custGeom>
        <a:noFill/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9467CB-F87E-4F54-B2DD-29C4D912805F}">
      <dsp:nvSpPr>
        <dsp:cNvPr id="0" name=""/>
        <dsp:cNvSpPr/>
      </dsp:nvSpPr>
      <dsp:spPr>
        <a:xfrm>
          <a:off x="1565490" y="239013"/>
          <a:ext cx="2350338" cy="121690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7171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+mn-lt"/>
            </a:rPr>
            <a:t>SQL Functions</a:t>
          </a:r>
          <a:endParaRPr lang="en-IN" sz="2400" kern="1200" dirty="0">
            <a:latin typeface="+mn-lt"/>
          </a:endParaRPr>
        </a:p>
      </dsp:txBody>
      <dsp:txXfrm>
        <a:off x="1565490" y="239013"/>
        <a:ext cx="2350338" cy="1216901"/>
      </dsp:txXfrm>
    </dsp:sp>
    <dsp:sp modelId="{88A8D040-1383-4B48-A015-04AFE74302DD}">
      <dsp:nvSpPr>
        <dsp:cNvPr id="0" name=""/>
        <dsp:cNvSpPr/>
      </dsp:nvSpPr>
      <dsp:spPr>
        <a:xfrm>
          <a:off x="1310801" y="1013536"/>
          <a:ext cx="2809907" cy="83047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0800" tIns="12700" rIns="508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Takes one or more arguments and returns a value</a:t>
          </a:r>
          <a:endParaRPr lang="en-IN" sz="2000" kern="1200" dirty="0"/>
        </a:p>
      </dsp:txBody>
      <dsp:txXfrm>
        <a:off x="1310801" y="1013536"/>
        <a:ext cx="2809907" cy="830470"/>
      </dsp:txXfrm>
    </dsp:sp>
    <dsp:sp modelId="{90F3EFBD-BF79-40DE-8091-B587E57542A5}">
      <dsp:nvSpPr>
        <dsp:cNvPr id="0" name=""/>
        <dsp:cNvSpPr/>
      </dsp:nvSpPr>
      <dsp:spPr>
        <a:xfrm>
          <a:off x="99051" y="2371431"/>
          <a:ext cx="2350338" cy="121690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7171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+mn-lt"/>
            </a:rPr>
            <a:t>Single Row Functions</a:t>
          </a:r>
          <a:endParaRPr lang="en-IN" sz="2400" kern="1200" dirty="0">
            <a:latin typeface="+mn-lt"/>
          </a:endParaRPr>
        </a:p>
      </dsp:txBody>
      <dsp:txXfrm>
        <a:off x="99051" y="2371431"/>
        <a:ext cx="2350338" cy="1216901"/>
      </dsp:txXfrm>
    </dsp:sp>
    <dsp:sp modelId="{D99053BA-9A94-49E4-9919-96C2B6DC5470}">
      <dsp:nvSpPr>
        <dsp:cNvPr id="0" name=""/>
        <dsp:cNvSpPr/>
      </dsp:nvSpPr>
      <dsp:spPr>
        <a:xfrm>
          <a:off x="226440" y="3177167"/>
          <a:ext cx="2115304" cy="7124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0800" tIns="12700" rIns="508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Returns one result per row</a:t>
          </a:r>
          <a:endParaRPr lang="en-IN" sz="2000" kern="1200" dirty="0"/>
        </a:p>
      </dsp:txBody>
      <dsp:txXfrm>
        <a:off x="226440" y="3177167"/>
        <a:ext cx="2115304" cy="712495"/>
      </dsp:txXfrm>
    </dsp:sp>
    <dsp:sp modelId="{8078B514-127E-4583-B3FC-85B025F2EA58}">
      <dsp:nvSpPr>
        <dsp:cNvPr id="0" name=""/>
        <dsp:cNvSpPr/>
      </dsp:nvSpPr>
      <dsp:spPr>
        <a:xfrm>
          <a:off x="3214236" y="2371431"/>
          <a:ext cx="2350338" cy="1216901"/>
        </a:xfrm>
        <a:prstGeom prst="rect">
          <a:avLst/>
        </a:prstGeom>
        <a:solidFill>
          <a:schemeClr val="accent3">
            <a:hueOff val="-1234063"/>
            <a:satOff val="-21671"/>
            <a:lumOff val="-392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71718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>
              <a:latin typeface="+mn-lt"/>
            </a:rPr>
            <a:t>Multiple Row functions</a:t>
          </a:r>
          <a:endParaRPr lang="en-IN" sz="2400" kern="1200" dirty="0">
            <a:latin typeface="+mn-lt"/>
          </a:endParaRPr>
        </a:p>
      </dsp:txBody>
      <dsp:txXfrm>
        <a:off x="3214236" y="2371431"/>
        <a:ext cx="2350338" cy="1216901"/>
      </dsp:txXfrm>
    </dsp:sp>
    <dsp:sp modelId="{90918C32-0657-4885-B682-0EF322E84330}">
      <dsp:nvSpPr>
        <dsp:cNvPr id="0" name=""/>
        <dsp:cNvSpPr/>
      </dsp:nvSpPr>
      <dsp:spPr>
        <a:xfrm>
          <a:off x="3354316" y="3164479"/>
          <a:ext cx="2115304" cy="71249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-1234063"/>
              <a:satOff val="-21671"/>
              <a:lumOff val="-392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0800" tIns="12700" rIns="508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Returns one result per set of Rows</a:t>
          </a:r>
          <a:endParaRPr lang="en-IN" sz="2000" kern="1200" dirty="0"/>
        </a:p>
      </dsp:txBody>
      <dsp:txXfrm>
        <a:off x="3354316" y="3164479"/>
        <a:ext cx="2115304" cy="7124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C57D0C-5E30-4AFB-AC1E-593DFFED57DD}">
      <dsp:nvSpPr>
        <dsp:cNvPr id="0" name=""/>
        <dsp:cNvSpPr/>
      </dsp:nvSpPr>
      <dsp:spPr>
        <a:xfrm>
          <a:off x="1335400" y="2303224"/>
          <a:ext cx="503009" cy="191695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1504" y="0"/>
              </a:lnTo>
              <a:lnTo>
                <a:pt x="251504" y="1916955"/>
              </a:lnTo>
              <a:lnTo>
                <a:pt x="503009" y="1916955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700" kern="1200" dirty="0"/>
        </a:p>
      </dsp:txBody>
      <dsp:txXfrm>
        <a:off x="1537359" y="3212155"/>
        <a:ext cx="99092" cy="99092"/>
      </dsp:txXfrm>
    </dsp:sp>
    <dsp:sp modelId="{2FCD957C-CDCF-4C89-8931-3DB62EFE44DB}">
      <dsp:nvSpPr>
        <dsp:cNvPr id="0" name=""/>
        <dsp:cNvSpPr/>
      </dsp:nvSpPr>
      <dsp:spPr>
        <a:xfrm>
          <a:off x="1335400" y="2303224"/>
          <a:ext cx="503009" cy="9584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251504" y="0"/>
              </a:lnTo>
              <a:lnTo>
                <a:pt x="251504" y="958477"/>
              </a:lnTo>
              <a:lnTo>
                <a:pt x="503009" y="958477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500" kern="1200" dirty="0"/>
        </a:p>
      </dsp:txBody>
      <dsp:txXfrm>
        <a:off x="1559844" y="2755402"/>
        <a:ext cx="54122" cy="54122"/>
      </dsp:txXfrm>
    </dsp:sp>
    <dsp:sp modelId="{E6D877AA-E30C-4228-9E1D-7D40E09806AF}">
      <dsp:nvSpPr>
        <dsp:cNvPr id="0" name=""/>
        <dsp:cNvSpPr/>
      </dsp:nvSpPr>
      <dsp:spPr>
        <a:xfrm>
          <a:off x="1335400" y="2257504"/>
          <a:ext cx="5030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009" y="4572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500" kern="1200" dirty="0"/>
        </a:p>
      </dsp:txBody>
      <dsp:txXfrm>
        <a:off x="1574330" y="2290649"/>
        <a:ext cx="25150" cy="25150"/>
      </dsp:txXfrm>
    </dsp:sp>
    <dsp:sp modelId="{5B3BBDB1-B5CF-AF45-94C8-BFD715D86D61}">
      <dsp:nvSpPr>
        <dsp:cNvPr id="0" name=""/>
        <dsp:cNvSpPr/>
      </dsp:nvSpPr>
      <dsp:spPr>
        <a:xfrm>
          <a:off x="1335400" y="1344746"/>
          <a:ext cx="503009" cy="958477"/>
        </a:xfrm>
        <a:custGeom>
          <a:avLst/>
          <a:gdLst/>
          <a:ahLst/>
          <a:cxnLst/>
          <a:rect l="0" t="0" r="0" b="0"/>
          <a:pathLst>
            <a:path>
              <a:moveTo>
                <a:pt x="0" y="958477"/>
              </a:moveTo>
              <a:lnTo>
                <a:pt x="251504" y="958477"/>
              </a:lnTo>
              <a:lnTo>
                <a:pt x="251504" y="0"/>
              </a:lnTo>
              <a:lnTo>
                <a:pt x="503009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559844" y="1796924"/>
        <a:ext cx="54122" cy="54122"/>
      </dsp:txXfrm>
    </dsp:sp>
    <dsp:sp modelId="{53A1F0E6-D54A-41BC-9829-AFA0544E9119}">
      <dsp:nvSpPr>
        <dsp:cNvPr id="0" name=""/>
        <dsp:cNvSpPr/>
      </dsp:nvSpPr>
      <dsp:spPr>
        <a:xfrm>
          <a:off x="1335400" y="386269"/>
          <a:ext cx="503009" cy="1916955"/>
        </a:xfrm>
        <a:custGeom>
          <a:avLst/>
          <a:gdLst/>
          <a:ahLst/>
          <a:cxnLst/>
          <a:rect l="0" t="0" r="0" b="0"/>
          <a:pathLst>
            <a:path>
              <a:moveTo>
                <a:pt x="0" y="1916955"/>
              </a:moveTo>
              <a:lnTo>
                <a:pt x="251504" y="1916955"/>
              </a:lnTo>
              <a:lnTo>
                <a:pt x="251504" y="0"/>
              </a:lnTo>
              <a:lnTo>
                <a:pt x="503009" y="0"/>
              </a:lnTo>
            </a:path>
          </a:pathLst>
        </a:custGeom>
        <a:noFill/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IN" sz="700" kern="1200" dirty="0"/>
        </a:p>
      </dsp:txBody>
      <dsp:txXfrm>
        <a:off x="1537359" y="1295200"/>
        <a:ext cx="99092" cy="99092"/>
      </dsp:txXfrm>
    </dsp:sp>
    <dsp:sp modelId="{E4877208-D357-4CA0-9E7C-9F7E93756B3A}">
      <dsp:nvSpPr>
        <dsp:cNvPr id="0" name=""/>
        <dsp:cNvSpPr/>
      </dsp:nvSpPr>
      <dsp:spPr>
        <a:xfrm rot="16200000">
          <a:off x="-1065837" y="1919833"/>
          <a:ext cx="4035694" cy="76678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Single Row Functions</a:t>
          </a:r>
          <a:endParaRPr lang="en-IN" sz="2400" kern="1200" dirty="0"/>
        </a:p>
      </dsp:txBody>
      <dsp:txXfrm>
        <a:off x="-1065837" y="1919833"/>
        <a:ext cx="4035694" cy="766782"/>
      </dsp:txXfrm>
    </dsp:sp>
    <dsp:sp modelId="{29308339-02D8-4F86-B92E-10F954D96BBF}">
      <dsp:nvSpPr>
        <dsp:cNvPr id="0" name=""/>
        <dsp:cNvSpPr/>
      </dsp:nvSpPr>
      <dsp:spPr>
        <a:xfrm>
          <a:off x="1838409" y="2878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Numeric functions - </a:t>
          </a:r>
          <a:r>
            <a:rPr lang="en-US" altLang="en-US" sz="2000" kern="1200" dirty="0"/>
            <a:t>Accept numeric input and return numeric values</a:t>
          </a:r>
          <a:r>
            <a:rPr lang="en-US" sz="2000" kern="1200" dirty="0"/>
            <a:t> </a:t>
          </a:r>
          <a:endParaRPr lang="en-IN" sz="2000" kern="1200" dirty="0"/>
        </a:p>
      </dsp:txBody>
      <dsp:txXfrm>
        <a:off x="1838409" y="2878"/>
        <a:ext cx="6524278" cy="766782"/>
      </dsp:txXfrm>
    </dsp:sp>
    <dsp:sp modelId="{052028C9-6829-B244-8702-FB656632C669}">
      <dsp:nvSpPr>
        <dsp:cNvPr id="0" name=""/>
        <dsp:cNvSpPr/>
      </dsp:nvSpPr>
      <dsp:spPr>
        <a:xfrm>
          <a:off x="1838409" y="961355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Character functions - </a:t>
          </a:r>
          <a:r>
            <a:rPr lang="en-US" altLang="en-US" sz="2000" kern="1200" dirty="0"/>
            <a:t>Accept character input and return both character and number values</a:t>
          </a:r>
          <a:endParaRPr lang="en-IN" sz="2000" kern="1200" dirty="0"/>
        </a:p>
      </dsp:txBody>
      <dsp:txXfrm>
        <a:off x="1838409" y="961355"/>
        <a:ext cx="6524278" cy="766782"/>
      </dsp:txXfrm>
    </dsp:sp>
    <dsp:sp modelId="{5F93C7A0-3BD5-44E7-91B6-C7F758CDE1A5}">
      <dsp:nvSpPr>
        <dsp:cNvPr id="0" name=""/>
        <dsp:cNvSpPr/>
      </dsp:nvSpPr>
      <dsp:spPr>
        <a:xfrm>
          <a:off x="1838409" y="1919833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Date functions - </a:t>
          </a:r>
          <a:r>
            <a:rPr lang="en-US" altLang="en-US" sz="2000" kern="1200" dirty="0"/>
            <a:t>Operate on values of the DATE data type</a:t>
          </a:r>
          <a:r>
            <a:rPr lang="en-US" sz="2000" kern="1200" dirty="0"/>
            <a:t> </a:t>
          </a:r>
          <a:endParaRPr lang="en-IN" sz="2000" kern="1200" dirty="0"/>
        </a:p>
      </dsp:txBody>
      <dsp:txXfrm>
        <a:off x="1838409" y="1919833"/>
        <a:ext cx="6524278" cy="766782"/>
      </dsp:txXfrm>
    </dsp:sp>
    <dsp:sp modelId="{3C1AF313-CB3B-49BE-BD17-5497C1A8F838}">
      <dsp:nvSpPr>
        <dsp:cNvPr id="0" name=""/>
        <dsp:cNvSpPr/>
      </dsp:nvSpPr>
      <dsp:spPr>
        <a:xfrm>
          <a:off x="1838409" y="2878311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Conversion  functions - Convert a value from one data type to another</a:t>
          </a:r>
          <a:endParaRPr lang="en-IN" sz="2000" kern="1200" dirty="0"/>
        </a:p>
      </dsp:txBody>
      <dsp:txXfrm>
        <a:off x="1838409" y="2878311"/>
        <a:ext cx="6524278" cy="766782"/>
      </dsp:txXfrm>
    </dsp:sp>
    <dsp:sp modelId="{C8A10B63-A0DA-4E5C-A3E1-80854791A014}">
      <dsp:nvSpPr>
        <dsp:cNvPr id="0" name=""/>
        <dsp:cNvSpPr/>
      </dsp:nvSpPr>
      <dsp:spPr>
        <a:xfrm>
          <a:off x="1838409" y="3836788"/>
          <a:ext cx="6524278" cy="76678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/>
            <a:t>Control Flow and Other functions </a:t>
          </a:r>
          <a:endParaRPr lang="en-IN" sz="2000" kern="1200" dirty="0"/>
        </a:p>
      </dsp:txBody>
      <dsp:txXfrm>
        <a:off x="1838409" y="3836788"/>
        <a:ext cx="6524278" cy="7667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5000B0-FB11-451A-9A95-1E3C6827B128}">
      <dsp:nvSpPr>
        <dsp:cNvPr id="0" name=""/>
        <dsp:cNvSpPr/>
      </dsp:nvSpPr>
      <dsp:spPr>
        <a:xfrm>
          <a:off x="3812951" y="1285279"/>
          <a:ext cx="1235462" cy="5879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0682"/>
              </a:lnTo>
              <a:lnTo>
                <a:pt x="1235462" y="400682"/>
              </a:lnTo>
              <a:lnTo>
                <a:pt x="1235462" y="587967"/>
              </a:lnTo>
            </a:path>
          </a:pathLst>
        </a:custGeom>
        <a:noFill/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C3A270-4FEF-48A2-A33A-BC632DBFDCEC}">
      <dsp:nvSpPr>
        <dsp:cNvPr id="0" name=""/>
        <dsp:cNvSpPr/>
      </dsp:nvSpPr>
      <dsp:spPr>
        <a:xfrm>
          <a:off x="2577489" y="1285279"/>
          <a:ext cx="1235462" cy="587967"/>
        </a:xfrm>
        <a:custGeom>
          <a:avLst/>
          <a:gdLst/>
          <a:ahLst/>
          <a:cxnLst/>
          <a:rect l="0" t="0" r="0" b="0"/>
          <a:pathLst>
            <a:path>
              <a:moveTo>
                <a:pt x="1235462" y="0"/>
              </a:moveTo>
              <a:lnTo>
                <a:pt x="1235462" y="400682"/>
              </a:lnTo>
              <a:lnTo>
                <a:pt x="0" y="400682"/>
              </a:lnTo>
              <a:lnTo>
                <a:pt x="0" y="587967"/>
              </a:lnTo>
            </a:path>
          </a:pathLst>
        </a:custGeom>
        <a:noFill/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5DAC12-6261-4AEC-B167-81980AD734C5}">
      <dsp:nvSpPr>
        <dsp:cNvPr id="0" name=""/>
        <dsp:cNvSpPr/>
      </dsp:nvSpPr>
      <dsp:spPr>
        <a:xfrm>
          <a:off x="2802118" y="1521"/>
          <a:ext cx="2021665" cy="12837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72A363-37B1-45AD-B5E1-F73A6177CFDB}">
      <dsp:nvSpPr>
        <dsp:cNvPr id="0" name=""/>
        <dsp:cNvSpPr/>
      </dsp:nvSpPr>
      <dsp:spPr>
        <a:xfrm>
          <a:off x="3026748" y="214919"/>
          <a:ext cx="2021665" cy="1283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Character functions</a:t>
          </a:r>
          <a:endParaRPr lang="en-IN" sz="2400" kern="1200" dirty="0"/>
        </a:p>
      </dsp:txBody>
      <dsp:txXfrm>
        <a:off x="3064348" y="252519"/>
        <a:ext cx="1946465" cy="1208557"/>
      </dsp:txXfrm>
    </dsp:sp>
    <dsp:sp modelId="{4B5876B7-3A11-40F3-859B-94294E81B62D}">
      <dsp:nvSpPr>
        <dsp:cNvPr id="0" name=""/>
        <dsp:cNvSpPr/>
      </dsp:nvSpPr>
      <dsp:spPr>
        <a:xfrm>
          <a:off x="1566656" y="1873246"/>
          <a:ext cx="2021665" cy="1283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754A3B-C796-4F8A-B053-1AD878C4C55B}">
      <dsp:nvSpPr>
        <dsp:cNvPr id="0" name=""/>
        <dsp:cNvSpPr/>
      </dsp:nvSpPr>
      <dsp:spPr>
        <a:xfrm>
          <a:off x="1791285" y="2086644"/>
          <a:ext cx="2021665" cy="1283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Case conversion functions</a:t>
          </a:r>
          <a:endParaRPr lang="en-IN" sz="2400" kern="1200" dirty="0"/>
        </a:p>
      </dsp:txBody>
      <dsp:txXfrm>
        <a:off x="1828885" y="2124244"/>
        <a:ext cx="1946465" cy="1208557"/>
      </dsp:txXfrm>
    </dsp:sp>
    <dsp:sp modelId="{701CCCB5-DDE9-49F4-ADC7-7DE836307090}">
      <dsp:nvSpPr>
        <dsp:cNvPr id="0" name=""/>
        <dsp:cNvSpPr/>
      </dsp:nvSpPr>
      <dsp:spPr>
        <a:xfrm>
          <a:off x="4037580" y="1873246"/>
          <a:ext cx="2021665" cy="12837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9D67E0-00D9-4841-A8E7-895E7B508CD8}">
      <dsp:nvSpPr>
        <dsp:cNvPr id="0" name=""/>
        <dsp:cNvSpPr/>
      </dsp:nvSpPr>
      <dsp:spPr>
        <a:xfrm>
          <a:off x="4262210" y="2086644"/>
          <a:ext cx="2021665" cy="1283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Character Manipulation functions</a:t>
          </a:r>
          <a:endParaRPr lang="en-IN" sz="2400" kern="1200" dirty="0"/>
        </a:p>
      </dsp:txBody>
      <dsp:txXfrm>
        <a:off x="4299810" y="2124244"/>
        <a:ext cx="1946465" cy="120855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0EEF36-BE9A-412E-B2E8-B02F3DB7F7E4}">
      <dsp:nvSpPr>
        <dsp:cNvPr id="0" name=""/>
        <dsp:cNvSpPr/>
      </dsp:nvSpPr>
      <dsp:spPr>
        <a:xfrm>
          <a:off x="378957" y="2064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AVG</a:t>
          </a:r>
        </a:p>
      </dsp:txBody>
      <dsp:txXfrm>
        <a:off x="378957" y="2064"/>
        <a:ext cx="1321263" cy="792758"/>
      </dsp:txXfrm>
    </dsp:sp>
    <dsp:sp modelId="{1FE2A332-5449-A645-82E2-7E92E6979E35}">
      <dsp:nvSpPr>
        <dsp:cNvPr id="0" name=""/>
        <dsp:cNvSpPr/>
      </dsp:nvSpPr>
      <dsp:spPr>
        <a:xfrm>
          <a:off x="1832347" y="2064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MEDIAN</a:t>
          </a:r>
        </a:p>
      </dsp:txBody>
      <dsp:txXfrm>
        <a:off x="1832347" y="2064"/>
        <a:ext cx="1321263" cy="792758"/>
      </dsp:txXfrm>
    </dsp:sp>
    <dsp:sp modelId="{2BDEE1F1-F12E-45AF-941A-F4255DA8335F}">
      <dsp:nvSpPr>
        <dsp:cNvPr id="0" name=""/>
        <dsp:cNvSpPr/>
      </dsp:nvSpPr>
      <dsp:spPr>
        <a:xfrm>
          <a:off x="378957" y="926949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COUNT</a:t>
          </a:r>
        </a:p>
      </dsp:txBody>
      <dsp:txXfrm>
        <a:off x="378957" y="926949"/>
        <a:ext cx="1321263" cy="792758"/>
      </dsp:txXfrm>
    </dsp:sp>
    <dsp:sp modelId="{C3C1BDC4-2BA0-418B-B037-1F020923CB86}">
      <dsp:nvSpPr>
        <dsp:cNvPr id="0" name=""/>
        <dsp:cNvSpPr/>
      </dsp:nvSpPr>
      <dsp:spPr>
        <a:xfrm>
          <a:off x="1832347" y="926949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MAX</a:t>
          </a:r>
        </a:p>
      </dsp:txBody>
      <dsp:txXfrm>
        <a:off x="1832347" y="926949"/>
        <a:ext cx="1321263" cy="792758"/>
      </dsp:txXfrm>
    </dsp:sp>
    <dsp:sp modelId="{70D71D02-D32E-49B0-9EFE-F3499B79F3F9}">
      <dsp:nvSpPr>
        <dsp:cNvPr id="0" name=""/>
        <dsp:cNvSpPr/>
      </dsp:nvSpPr>
      <dsp:spPr>
        <a:xfrm>
          <a:off x="378957" y="1851833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MIN</a:t>
          </a:r>
        </a:p>
      </dsp:txBody>
      <dsp:txXfrm>
        <a:off x="378957" y="1851833"/>
        <a:ext cx="1321263" cy="792758"/>
      </dsp:txXfrm>
    </dsp:sp>
    <dsp:sp modelId="{1097CE37-01D3-455A-9BA4-83EC9970C2DD}">
      <dsp:nvSpPr>
        <dsp:cNvPr id="0" name=""/>
        <dsp:cNvSpPr/>
      </dsp:nvSpPr>
      <dsp:spPr>
        <a:xfrm>
          <a:off x="1832347" y="1851833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STDDEV</a:t>
          </a:r>
        </a:p>
      </dsp:txBody>
      <dsp:txXfrm>
        <a:off x="1832347" y="1851833"/>
        <a:ext cx="1321263" cy="792758"/>
      </dsp:txXfrm>
    </dsp:sp>
    <dsp:sp modelId="{4741AB31-1CE8-435B-864E-22735BE7FCE6}">
      <dsp:nvSpPr>
        <dsp:cNvPr id="0" name=""/>
        <dsp:cNvSpPr/>
      </dsp:nvSpPr>
      <dsp:spPr>
        <a:xfrm>
          <a:off x="378957" y="2776718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SUM</a:t>
          </a:r>
        </a:p>
      </dsp:txBody>
      <dsp:txXfrm>
        <a:off x="378957" y="2776718"/>
        <a:ext cx="1321263" cy="792758"/>
      </dsp:txXfrm>
    </dsp:sp>
    <dsp:sp modelId="{974E166A-3FA3-45FD-BFE5-8A8D7A540250}">
      <dsp:nvSpPr>
        <dsp:cNvPr id="0" name=""/>
        <dsp:cNvSpPr/>
      </dsp:nvSpPr>
      <dsp:spPr>
        <a:xfrm>
          <a:off x="1832347" y="2776718"/>
          <a:ext cx="1321263" cy="7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latin typeface="+mn-lt"/>
            </a:rPr>
            <a:t>VARIANCE</a:t>
          </a:r>
        </a:p>
      </dsp:txBody>
      <dsp:txXfrm>
        <a:off x="1832347" y="2776718"/>
        <a:ext cx="1321263" cy="79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FB3F60-D167-4061-95EA-D3ACAD5E02EC}" type="datetimeFigureOut">
              <a:rPr lang="en-US" smtClean="0"/>
              <a:pPr/>
              <a:t>9/10/2019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6EFAD7-8C5C-4FA8-9BBD-7CE11A5ACE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691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6393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125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4C17E-C261-4613-BB05-169D40719354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36D5415F-D13A-4042-A14B-5F29955313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6969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617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87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6416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1227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7519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0654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2425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60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2432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4747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984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2992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827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501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77299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1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183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880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25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622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822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879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392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61472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3137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1395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45405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78180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73722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30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60189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97496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28809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04207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50329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95271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56208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93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2872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481D5-F1DD-43F1-A4F5-5EF5AD2BDCF1}" type="slidenum">
              <a:rPr lang="en-IN" smtClean="0"/>
              <a:pPr/>
              <a:t>94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0873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086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386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34C17E-C261-4613-BB05-169D4071935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4664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912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606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0622576" cy="4904394"/>
          </a:xfrm>
          <a:prstGeom prst="rect">
            <a:avLst/>
          </a:prstGeom>
        </p:spPr>
        <p:txBody>
          <a:bodyPr anchor="t"/>
          <a:lstStyle>
            <a:lvl1pPr marL="457200" indent="-457200">
              <a:spcBef>
                <a:spcPts val="500"/>
              </a:spcBef>
              <a:buFont typeface="Wingdings" panose="05000000000000000000" pitchFamily="2" charset="2"/>
              <a:buChar char="Ø"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2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C9A6D-6E96-CC49-AD7F-0562048D0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D4BEE-0E82-9441-8139-5B666B725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83883" y="6377671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DBMS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BE29A-2F43-674D-941C-BA15B828F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6429-4EC2-4F4C-9590-8EC76C233D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2040750E-8FA4-CA4E-8F0D-7DF6B0711D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CEB317B-9288-B143-A0DB-406797A6A9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05665" y="6367060"/>
            <a:ext cx="5789735" cy="3544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1A8A4E-436E-4646-9874-C0003F1D9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269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opic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642555" y="3441813"/>
            <a:ext cx="4790776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i="1" baseline="0">
                <a:solidFill>
                  <a:schemeClr val="tx1"/>
                </a:solidFill>
                <a:latin typeface="Helvetica LT Std Cond Light" panose="020B0406020202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Enter the Topic Title</a:t>
            </a:r>
          </a:p>
        </p:txBody>
      </p:sp>
    </p:spTree>
    <p:extLst>
      <p:ext uri="{BB962C8B-B14F-4D97-AF65-F5344CB8AC3E}">
        <p14:creationId xmlns:p14="http://schemas.microsoft.com/office/powerpoint/2010/main" val="636590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urs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/>
          <p:cNvSpPr>
            <a:spLocks noGrp="1"/>
          </p:cNvSpPr>
          <p:nvPr>
            <p:ph type="title" hasCustomPrompt="1"/>
          </p:nvPr>
        </p:nvSpPr>
        <p:spPr>
          <a:xfrm>
            <a:off x="1048637" y="3964773"/>
            <a:ext cx="9055100" cy="746633"/>
          </a:xfrm>
          <a:prstGeom prst="rect">
            <a:avLst/>
          </a:prstGeom>
        </p:spPr>
        <p:txBody>
          <a:bodyPr anchor="b"/>
          <a:lstStyle>
            <a:lvl1pPr>
              <a:defRPr sz="4400">
                <a:solidFill>
                  <a:schemeClr val="tx1"/>
                </a:solidFill>
                <a:latin typeface="Helvetica LT Std Cond Light" panose="020B0406020202030204" pitchFamily="34" charset="0"/>
              </a:defRPr>
            </a:lvl1pPr>
          </a:lstStyle>
          <a:p>
            <a:r>
              <a:rPr lang="en-US" dirty="0"/>
              <a:t>TITLE OF THE PRESENTATION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4554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jecti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86746" y="1549831"/>
            <a:ext cx="10515600" cy="4664989"/>
          </a:xfrm>
          <a:prstGeom prst="rect">
            <a:avLst/>
          </a:prstGeom>
        </p:spPr>
        <p:txBody>
          <a:bodyPr anchor="t"/>
          <a:lstStyle>
            <a:lvl1pPr marL="457200" indent="-457200">
              <a:lnSpc>
                <a:spcPct val="100000"/>
              </a:lnSpc>
              <a:spcBef>
                <a:spcPts val="0"/>
              </a:spcBef>
              <a:buSzPct val="137000"/>
              <a:buFont typeface="Courier New" panose="02070309020205020404" pitchFamily="49" charset="0"/>
              <a:buChar char="o"/>
              <a:defRPr sz="24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400">
                <a:latin typeface="Helvetica LT Std Cond" panose="020B0506020202030204" pitchFamily="34" charset="0"/>
              </a:defRPr>
            </a:lvl2pPr>
            <a:lvl3pPr>
              <a:defRPr sz="2400">
                <a:latin typeface="Helvetica LT Std Cond" panose="020B0506020202030204" pitchFamily="34" charset="0"/>
              </a:defRPr>
            </a:lvl3pPr>
            <a:lvl4pPr>
              <a:defRPr sz="2400">
                <a:latin typeface="Helvetica LT Std Cond" panose="020B0506020202030204" pitchFamily="34" charset="0"/>
              </a:defRPr>
            </a:lvl4pPr>
            <a:lvl5pPr>
              <a:defRPr sz="2400">
                <a:latin typeface="Helvetica LT Std Cond" panose="020B0506020202030204" pitchFamily="34" charset="0"/>
              </a:defRPr>
            </a:lvl5pPr>
          </a:lstStyle>
          <a:p>
            <a:pPr lvl="0"/>
            <a:r>
              <a:rPr lang="en-US" dirty="0"/>
              <a:t>Define the first objective of this lecture.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Identify the second objective of this lecture.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C6A8DE-8FE9-C947-ABEB-0D96FF350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E253269-44A6-C246-A2C3-2854ADB5E3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B07A9C-47ED-034F-A839-F18687017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05665" y="6356350"/>
            <a:ext cx="58946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563B48-3766-0F4B-B81A-02F2A560A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334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9"/>
            <a:ext cx="10972800" cy="756002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04336"/>
            <a:ext cx="10972800" cy="4820265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3pPr>
              <a:defRPr>
                <a:latin typeface="+mj-lt"/>
              </a:defRPr>
            </a:lvl3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2116" y="6356351"/>
            <a:ext cx="243184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026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726506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74839"/>
            <a:ext cx="5384800" cy="4880086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74839"/>
            <a:ext cx="5384800" cy="4880086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60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35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pic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642555" y="3441813"/>
            <a:ext cx="4790776" cy="12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i="1" baseline="0">
                <a:solidFill>
                  <a:schemeClr val="tx1"/>
                </a:solidFill>
                <a:latin typeface="Helvetica LT Std Cond Light" panose="020B0406020202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Enter the Topic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562D6-4903-964E-95FC-7F9388F83908}"/>
              </a:ext>
            </a:extLst>
          </p:cNvPr>
          <p:cNvSpPr/>
          <p:nvPr userDrawn="1"/>
        </p:nvSpPr>
        <p:spPr>
          <a:xfrm>
            <a:off x="5922555" y="3711813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44000" rIns="0" bIns="0" rtlCol="0" anchor="ctr"/>
          <a:lstStyle/>
          <a:p>
            <a:pPr algn="ctr"/>
            <a:r>
              <a:rPr lang="en-US" sz="4000" dirty="0"/>
              <a:t>📖</a:t>
            </a:r>
          </a:p>
        </p:txBody>
      </p:sp>
    </p:spTree>
    <p:extLst>
      <p:ext uri="{BB962C8B-B14F-4D97-AF65-F5344CB8AC3E}">
        <p14:creationId xmlns:p14="http://schemas.microsoft.com/office/powerpoint/2010/main" val="449204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&amp;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28354" y="1363851"/>
            <a:ext cx="6797997" cy="4729987"/>
          </a:xfrm>
          <a:prstGeom prst="rect">
            <a:avLst/>
          </a:prstGeom>
        </p:spPr>
        <p:txBody>
          <a:bodyPr anchor="t"/>
          <a:lstStyle>
            <a:lvl1pPr marL="457200" indent="-457200">
              <a:spcBef>
                <a:spcPts val="500"/>
              </a:spcBef>
              <a:buFont typeface="Wingdings" panose="05000000000000000000" pitchFamily="2" charset="2"/>
              <a:buChar char="Ø"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2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7412020" y="1363851"/>
            <a:ext cx="4779980" cy="47299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0B4C5C8-308B-334A-9AAB-1187A474E5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3C91ED5-89E2-9B44-B74C-BEABB59785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C5DE1BA-9EB9-E14E-9758-B5EF5E6841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A0CBA5A-319A-D84D-85D3-5D2040EF14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63354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54000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37"/>
          <p:cNvSpPr/>
          <p:nvPr/>
        </p:nvSpPr>
        <p:spPr>
          <a:xfrm>
            <a:off x="11815864" y="758952"/>
            <a:ext cx="360000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04742" y="6390422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C3B12993-6D96-46F0-9BDD-EE946304BC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55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20" r:id="rId2"/>
    <p:sldLayoutId id="2147483727" r:id="rId3"/>
    <p:sldLayoutId id="2147483731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mysql.com/doc/refman/8.0/en/date-and-time-functions.html#function_week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3" Type="http://schemas.openxmlformats.org/officeDocument/2006/relationships/image" Target="../media/image1.png"/><Relationship Id="rId7" Type="http://schemas.openxmlformats.org/officeDocument/2006/relationships/diagramLayout" Target="../diagrams/layout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diagramData" Target="../diagrams/data4.xml"/><Relationship Id="rId5" Type="http://schemas.openxmlformats.org/officeDocument/2006/relationships/image" Target="../media/image3.png"/><Relationship Id="rId10" Type="http://schemas.microsoft.com/office/2007/relationships/diagramDrawing" Target="../diagrams/drawing4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mysql.com/doc/refman/8.0/en/functions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hyperlink" Target="analytic_func.sql" TargetMode="External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hyperlink" Target="analytic_func.sql" TargetMode="External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IN" b="1" dirty="0"/>
              <a:t>Data Querying and Manipulation using SQL – Day 2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4480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765484" y="53788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CHARACTER MANIPULATION FUNCTIONS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A2E72-E8E5-2448-9951-B39FC66C53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4FF020-FA88-E344-A0BE-980FC4E54C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294992"/>
              </p:ext>
            </p:extLst>
          </p:nvPr>
        </p:nvGraphicFramePr>
        <p:xfrm>
          <a:off x="568694" y="626829"/>
          <a:ext cx="11237823" cy="56789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09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19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267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5588">
                <a:tc>
                  <a:txBody>
                    <a:bodyPr/>
                    <a:lstStyle/>
                    <a:p>
                      <a:r>
                        <a:rPr lang="en-US" sz="1900" dirty="0"/>
                        <a:t>Function</a:t>
                      </a:r>
                      <a:endParaRPr lang="en-IN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Result</a:t>
                      </a:r>
                      <a:endParaRPr lang="en-IN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Explanation</a:t>
                      </a:r>
                      <a:endParaRPr lang="en-IN" sz="19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8634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CONCAT('Hello', 'World')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HelloWorld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900" dirty="0">
                          <a:latin typeface="+mn-lt"/>
                        </a:rPr>
                        <a:t>Joins values together (only use two parameters with CONCAT.)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5588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SUBSTR('HelloWorld</a:t>
                      </a:r>
                      <a:r>
                        <a:rPr lang="en-US" altLang="en-US" sz="1800" dirty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,1,5)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Hello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Extracts a string of determined length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5588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LENGTH('HelloWorld')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10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Shows the length of a string as a numeric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5588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INSTR('HelloWorld', 'W')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6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Finds the numeric position of a named 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8634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LPAD(salary,10,</a:t>
                      </a:r>
                      <a:r>
                        <a:rPr lang="en-US" altLang="en-US" sz="1800" dirty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</a:t>
                      </a:r>
                      <a:r>
                        <a:rPr lang="en-US" altLang="en-US" sz="1800" dirty="0">
                          <a:solidFill>
                            <a:schemeClr val="bg2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'</a:t>
                      </a: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*****24000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Returns an expression left-padded to the length of </a:t>
                      </a:r>
                      <a:r>
                        <a:rPr lang="en-US" altLang="en-US" sz="1900" i="1" dirty="0">
                          <a:latin typeface="+mn-lt"/>
                        </a:rPr>
                        <a:t>n</a:t>
                      </a:r>
                      <a:r>
                        <a:rPr lang="en-US" altLang="en-US" sz="1900" dirty="0">
                          <a:latin typeface="+mn-lt"/>
                        </a:rPr>
                        <a:t> characters with a character expression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78634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RPAD(salary, 10, '*')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24000*****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Returns an expression right-padded to the length of </a:t>
                      </a:r>
                      <a:r>
                        <a:rPr lang="en-US" altLang="en-US" sz="1900" i="1" dirty="0">
                          <a:latin typeface="+mn-lt"/>
                        </a:rPr>
                        <a:t>n </a:t>
                      </a:r>
                      <a:r>
                        <a:rPr lang="en-US" altLang="en-US" sz="1900" dirty="0">
                          <a:latin typeface="+mn-lt"/>
                        </a:rPr>
                        <a:t>characters with a character expression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43435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REPLACE</a:t>
                      </a:r>
                      <a:b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</a:b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('JACK and JUE','J','BL')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BLACK and 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900" dirty="0">
                          <a:latin typeface="+mn-lt"/>
                        </a:rPr>
                        <a:t>Returns an expression right-padded to the length of </a:t>
                      </a:r>
                      <a:r>
                        <a:rPr lang="en-US" altLang="en-US" sz="1900" i="1" dirty="0">
                          <a:latin typeface="+mn-lt"/>
                        </a:rPr>
                        <a:t>n </a:t>
                      </a:r>
                      <a:r>
                        <a:rPr lang="en-US" altLang="en-US" sz="1900" dirty="0">
                          <a:latin typeface="+mn-lt"/>
                        </a:rPr>
                        <a:t>characters with a character expression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78634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TRIM('H' FROM 'HelloWorld')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60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elloWorld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900" dirty="0">
                          <a:latin typeface="+mn-lt"/>
                        </a:rPr>
                        <a:t>Trims leading or trailing characters (or both) from a character string</a:t>
                      </a:r>
                      <a:endParaRPr lang="en-IN" sz="19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78634">
                <a:tc>
                  <a:txBody>
                    <a:bodyPr/>
                    <a:lstStyle/>
                    <a:p>
                      <a:pPr marL="0" marR="0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 smtClean="0"/>
                        <a:t>SUBSTRING_INDEX (‘</a:t>
                      </a:r>
                      <a:r>
                        <a:rPr lang="en-US" altLang="en-US" sz="1800" dirty="0" smtClean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Hello World’ </a:t>
                      </a:r>
                      <a:r>
                        <a:rPr lang="en-IN" sz="1800" dirty="0" smtClean="0"/>
                        <a:t>,' ', 1) </a:t>
                      </a:r>
                      <a:endParaRPr lang="en-US" altLang="en-US" sz="1800" dirty="0">
                        <a:solidFill>
                          <a:srgbClr val="0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600" dirty="0" smtClean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Hello</a:t>
                      </a:r>
                      <a:endParaRPr lang="en-IN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1900" dirty="0" smtClean="0">
                          <a:latin typeface="+mn-lt"/>
                        </a:rPr>
                        <a:t>Extracts the</a:t>
                      </a:r>
                      <a:r>
                        <a:rPr lang="en-US" altLang="en-US" sz="1900" baseline="0" dirty="0" smtClean="0">
                          <a:latin typeface="+mn-lt"/>
                        </a:rPr>
                        <a:t> indexed string based on delimiter</a:t>
                      </a:r>
                      <a:r>
                        <a:rPr lang="en-US" altLang="en-US" sz="1900" dirty="0" smtClean="0">
                          <a:latin typeface="+mn-lt"/>
                        </a:rPr>
                        <a:t> </a:t>
                      </a:r>
                      <a:endParaRPr lang="en-IN" sz="19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419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F999B6E-0234-1946-A45A-CEE07D9E6D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354" y="960120"/>
            <a:ext cx="11282646" cy="5354621"/>
          </a:xfrm>
        </p:spPr>
        <p:txBody>
          <a:bodyPr/>
          <a:lstStyle/>
          <a:p>
            <a:r>
              <a:rPr lang="en-US" dirty="0" smtClean="0"/>
              <a:t>List </a:t>
            </a:r>
            <a:r>
              <a:rPr lang="en-US" dirty="0" err="1" smtClean="0"/>
              <a:t>emp_id</a:t>
            </a:r>
            <a:r>
              <a:rPr lang="en-US" dirty="0" smtClean="0"/>
              <a:t> , combine </a:t>
            </a:r>
            <a:r>
              <a:rPr lang="en-US" dirty="0" err="1" smtClean="0"/>
              <a:t>first_name</a:t>
            </a:r>
            <a:r>
              <a:rPr lang="en-US" dirty="0" smtClean="0"/>
              <a:t> and </a:t>
            </a:r>
            <a:r>
              <a:rPr lang="en-US" dirty="0" err="1" smtClean="0"/>
              <a:t>last_name</a:t>
            </a:r>
            <a:r>
              <a:rPr lang="en-US" dirty="0" smtClean="0"/>
              <a:t> with a blank separator, </a:t>
            </a:r>
            <a:r>
              <a:rPr lang="en-US" dirty="0" err="1" smtClean="0"/>
              <a:t>job_id</a:t>
            </a:r>
            <a:r>
              <a:rPr lang="en-US" dirty="0" smtClean="0"/>
              <a:t>, length of </a:t>
            </a:r>
            <a:r>
              <a:rPr lang="en-US" dirty="0" err="1" smtClean="0"/>
              <a:t>last_name</a:t>
            </a:r>
            <a:r>
              <a:rPr lang="en-US" dirty="0" smtClean="0"/>
              <a:t> , position of a in </a:t>
            </a:r>
            <a:r>
              <a:rPr lang="en-US" dirty="0" err="1" smtClean="0"/>
              <a:t>last_name</a:t>
            </a:r>
            <a:r>
              <a:rPr lang="en-US" dirty="0" smtClean="0"/>
              <a:t> for employees whose </a:t>
            </a:r>
            <a:r>
              <a:rPr lang="en-US" dirty="0" err="1" smtClean="0"/>
              <a:t>job_id</a:t>
            </a:r>
            <a:r>
              <a:rPr lang="en-US" dirty="0" smtClean="0"/>
              <a:t> is having REP as 4</a:t>
            </a:r>
            <a:r>
              <a:rPr lang="en-US" baseline="30000" dirty="0" smtClean="0"/>
              <a:t>th</a:t>
            </a:r>
            <a:r>
              <a:rPr lang="en-US" dirty="0" smtClean="0"/>
              <a:t>,5</a:t>
            </a:r>
            <a:r>
              <a:rPr lang="en-US" baseline="30000" dirty="0" smtClean="0"/>
              <a:t>th</a:t>
            </a:r>
            <a:r>
              <a:rPr lang="en-US" dirty="0" smtClean="0"/>
              <a:t>, 6</a:t>
            </a:r>
            <a:r>
              <a:rPr lang="en-US" baseline="30000" dirty="0" smtClean="0"/>
              <a:t>th</a:t>
            </a:r>
            <a:r>
              <a:rPr lang="en-US" dirty="0" smtClean="0"/>
              <a:t> character and </a:t>
            </a:r>
            <a:r>
              <a:rPr lang="en-US" dirty="0" err="1" smtClean="0"/>
              <a:t>last_name</a:t>
            </a:r>
            <a:r>
              <a:rPr lang="en-US" dirty="0" smtClean="0"/>
              <a:t> is having alphabet a.</a:t>
            </a:r>
          </a:p>
          <a:p>
            <a:r>
              <a:rPr lang="en-US" dirty="0" smtClean="0"/>
              <a:t>One </a:t>
            </a:r>
            <a:r>
              <a:rPr lang="en-US" dirty="0"/>
              <a:t>query can contain multiple single-row functions in it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CONCAT(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 ',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 NAME, </a:t>
            </a:r>
            <a:endParaRPr lang="en-US" altLang="en-US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LENGTH 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), 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INSTR(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'a') "Contains 'a'?"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 SUBSTR(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4,3)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= 'REP'</a:t>
            </a:r>
          </a:p>
          <a:p>
            <a:pPr marL="0" indent="0">
              <a:lnSpc>
                <a:spcPct val="110000"/>
              </a:lnSpc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AND INSTR(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'a') &gt; 0;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07474" y="157316"/>
            <a:ext cx="9545006" cy="369812"/>
          </a:xfrm>
        </p:spPr>
        <p:txBody>
          <a:bodyPr/>
          <a:lstStyle/>
          <a:p>
            <a:pPr algn="ctr"/>
            <a:r>
              <a:rPr lang="en-US"/>
              <a:t>CHARACTER MANIPULATION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7014E-238E-EF45-9A04-9A286C3D6B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B7E32E-3120-1B4F-9B1D-CB4F7CF5CC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332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811305"/>
            <a:ext cx="11345400" cy="5360894"/>
          </a:xfrm>
        </p:spPr>
        <p:txBody>
          <a:bodyPr>
            <a:noAutofit/>
          </a:bodyPr>
          <a:lstStyle/>
          <a:p>
            <a:r>
              <a:rPr lang="en-IN" sz="2800" b="1" dirty="0"/>
              <a:t>Display first name and last name after converting the first letter of each name to upper case and the rest to lower case.</a:t>
            </a:r>
            <a:endParaRPr lang="en-US" sz="2800" dirty="0"/>
          </a:p>
          <a:p>
            <a:r>
              <a:rPr lang="en-IN" sz="2800" dirty="0"/>
              <a:t>SELECT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 smtClean="0">
                <a:solidFill>
                  <a:srgbClr val="FF0000"/>
                </a:solidFill>
              </a:rPr>
              <a:t>REPLACE </a:t>
            </a:r>
          </a:p>
          <a:p>
            <a:pPr marL="0" indent="0">
              <a:buNone/>
            </a:pPr>
            <a:r>
              <a:rPr lang="en-IN" sz="2800" dirty="0" smtClean="0">
                <a:solidFill>
                  <a:srgbClr val="FF0000"/>
                </a:solidFill>
              </a:rPr>
              <a:t>(</a:t>
            </a:r>
            <a:r>
              <a:rPr lang="en-IN" sz="2800" dirty="0" smtClean="0"/>
              <a:t>FIRST_NAME, </a:t>
            </a:r>
            <a:r>
              <a:rPr lang="en-IN" sz="2800" dirty="0" smtClean="0">
                <a:solidFill>
                  <a:srgbClr val="00B0F0"/>
                </a:solidFill>
              </a:rPr>
              <a:t>SUBSTR(FIRST_NAME,2,1)</a:t>
            </a:r>
            <a:r>
              <a:rPr lang="en-IN" sz="2800" dirty="0" smtClean="0"/>
              <a:t>,</a:t>
            </a:r>
            <a:r>
              <a:rPr lang="en-IN" sz="2800" dirty="0" smtClean="0">
                <a:solidFill>
                  <a:srgbClr val="FF0000"/>
                </a:solidFill>
              </a:rPr>
              <a:t>UPPER(SUBSTR(FIRST_NAME,2,1</a:t>
            </a:r>
            <a:r>
              <a:rPr lang="en-IN" sz="2800" dirty="0"/>
              <a:t>))</a:t>
            </a:r>
            <a:r>
              <a:rPr lang="en-IN" sz="2800" dirty="0">
                <a:solidFill>
                  <a:srgbClr val="FF0000"/>
                </a:solidFill>
              </a:rPr>
              <a:t>)</a:t>
            </a:r>
            <a:r>
              <a:rPr lang="en-IN" sz="2800" dirty="0"/>
              <a:t>,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 smtClean="0"/>
              <a:t>REPLACE</a:t>
            </a:r>
          </a:p>
          <a:p>
            <a:pPr marL="0" indent="0">
              <a:buNone/>
            </a:pPr>
            <a:r>
              <a:rPr lang="en-IN" sz="2800" dirty="0" smtClean="0"/>
              <a:t>(LAST_NAME,</a:t>
            </a:r>
            <a:r>
              <a:rPr lang="en-IN" sz="2800" dirty="0" smtClean="0">
                <a:solidFill>
                  <a:srgbClr val="00B0F0"/>
                </a:solidFill>
              </a:rPr>
              <a:t>SUBSTR(LAST_NAME,2,1</a:t>
            </a:r>
            <a:r>
              <a:rPr lang="en-IN" sz="2800" dirty="0">
                <a:solidFill>
                  <a:srgbClr val="00B0F0"/>
                </a:solidFill>
              </a:rPr>
              <a:t>)</a:t>
            </a:r>
            <a:r>
              <a:rPr lang="en-IN" sz="2800" dirty="0"/>
              <a:t>, </a:t>
            </a:r>
            <a:r>
              <a:rPr lang="en-IN" sz="2800" dirty="0" smtClean="0">
                <a:solidFill>
                  <a:srgbClr val="FF0000"/>
                </a:solidFill>
              </a:rPr>
              <a:t>UPPER(SUBSTR(LAST_NAME,2,1</a:t>
            </a:r>
            <a:r>
              <a:rPr lang="en-IN" sz="2800" dirty="0">
                <a:solidFill>
                  <a:srgbClr val="FF0000"/>
                </a:solidFill>
              </a:rPr>
              <a:t>)</a:t>
            </a:r>
            <a:r>
              <a:rPr lang="en-IN" sz="2800" dirty="0"/>
              <a:t>)) FROM EMPLOYEES;</a:t>
            </a:r>
            <a:endParaRPr lang="en-US" sz="2800" dirty="0"/>
          </a:p>
          <a:p>
            <a:endParaRPr lang="en-US" sz="2800" dirty="0"/>
          </a:p>
          <a:p>
            <a:r>
              <a:rPr lang="en-IN" sz="2800" b="1" dirty="0"/>
              <a:t>Display the first word in job title.</a:t>
            </a:r>
            <a:endParaRPr lang="en-US" sz="2800" dirty="0"/>
          </a:p>
          <a:p>
            <a:r>
              <a:rPr lang="en-IN" sz="2800" dirty="0"/>
              <a:t>SELECT SUBSTRING_INDEX(JOB_TITLE,' ',1) FROM JOBS</a:t>
            </a:r>
            <a:r>
              <a:rPr lang="en-IN" sz="2800" dirty="0" smtClean="0"/>
              <a:t>;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97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30214"/>
            <a:ext cx="11282646" cy="4607515"/>
          </a:xfrm>
        </p:spPr>
        <p:txBody>
          <a:bodyPr>
            <a:noAutofit/>
          </a:bodyPr>
          <a:lstStyle/>
          <a:p>
            <a:r>
              <a:rPr lang="en-IN" sz="2800" b="1" dirty="0"/>
              <a:t>Display the length of first name for employees where last name contain character ‘b’ after 3rd position.</a:t>
            </a:r>
            <a:endParaRPr lang="en-US" sz="2800" dirty="0"/>
          </a:p>
          <a:p>
            <a:r>
              <a:rPr lang="en-IN" sz="2800" dirty="0"/>
              <a:t>SELECT LENGTH(FIRST_NAME), FIRST_NAME FROM EMPLOYEES WHERE POSITION('B' IN LAST_NAME)&gt;3 </a:t>
            </a:r>
            <a:r>
              <a:rPr lang="en-IN" sz="2800" dirty="0" smtClean="0"/>
              <a:t>;</a:t>
            </a:r>
          </a:p>
          <a:p>
            <a:endParaRPr lang="en-US" sz="2800" dirty="0"/>
          </a:p>
          <a:p>
            <a:r>
              <a:rPr lang="en-IN" sz="2800" dirty="0"/>
              <a:t>SELECT LENGTH(FIRST_NAME), FIRST_NAME FROM EMPLOYEES WHERE INSTR(LAST_NAME,'B')&gt;3 </a:t>
            </a:r>
            <a:r>
              <a:rPr lang="en-IN" sz="2800" dirty="0" smtClean="0"/>
              <a:t>;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IN" sz="2800" dirty="0"/>
              <a:t>SELECT LENGTH(FIRST_NAME), FIRST_NAME FROM EMPLOYEES WHERE LAST_NAME LIKE '___%B%' ;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575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832126"/>
            <a:ext cx="11264717" cy="4904394"/>
          </a:xfrm>
        </p:spPr>
        <p:txBody>
          <a:bodyPr/>
          <a:lstStyle/>
          <a:p>
            <a:r>
              <a:rPr lang="en-IN" b="1" dirty="0"/>
              <a:t>Display first name in upper case and email address in lower case for employees where the first name and email address are same irrespective of the case</a:t>
            </a:r>
            <a:r>
              <a:rPr lang="en-IN" b="1" dirty="0" smtClean="0"/>
              <a:t>.</a:t>
            </a:r>
          </a:p>
          <a:p>
            <a:endParaRPr lang="en-US" dirty="0"/>
          </a:p>
          <a:p>
            <a:r>
              <a:rPr lang="en-IN" dirty="0"/>
              <a:t>SELECT </a:t>
            </a:r>
            <a:r>
              <a:rPr lang="en-IN" dirty="0" smtClean="0"/>
              <a:t>UPPER (</a:t>
            </a:r>
            <a:r>
              <a:rPr lang="en-IN" dirty="0"/>
              <a:t>FIRST_NAME), </a:t>
            </a:r>
            <a:r>
              <a:rPr lang="en-IN" dirty="0" smtClean="0"/>
              <a:t> LOWER(EMAIL</a:t>
            </a:r>
            <a:r>
              <a:rPr lang="en-IN" dirty="0"/>
              <a:t>) FROM EMPLOYEES WHERE </a:t>
            </a:r>
            <a:r>
              <a:rPr lang="en-IN" dirty="0" smtClean="0"/>
              <a:t>SUBSTRING_INDEX (</a:t>
            </a:r>
            <a:r>
              <a:rPr lang="en-IN" dirty="0"/>
              <a:t>FIRST_NAME,’@’,1) =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SUBSTRING (FIRST_NAME,1,LENGTH (</a:t>
            </a:r>
            <a:r>
              <a:rPr lang="en-IN" dirty="0"/>
              <a:t>FIRST_NAME));</a:t>
            </a:r>
          </a:p>
          <a:p>
            <a:endParaRPr lang="en-US" dirty="0" smtClean="0"/>
          </a:p>
          <a:p>
            <a:r>
              <a:rPr lang="en-IN" dirty="0"/>
              <a:t>SELECT UPPER(FIRST_NAME), LOWER(EMAIL) FROM EMPLOYEES WHERE </a:t>
            </a:r>
            <a:r>
              <a:rPr lang="en-IN" dirty="0" smtClean="0"/>
              <a:t>SUBSTRING_INDEX (FIRST_NAME</a:t>
            </a:r>
            <a:r>
              <a:rPr lang="en-IN" dirty="0"/>
              <a:t>,’@’,1) </a:t>
            </a:r>
            <a:r>
              <a:rPr lang="en-IN" dirty="0" smtClean="0"/>
              <a:t>IN </a:t>
            </a:r>
          </a:p>
          <a:p>
            <a:pPr marL="0" indent="0">
              <a:buNone/>
            </a:pPr>
            <a:r>
              <a:rPr lang="en-IN" dirty="0" smtClean="0"/>
              <a:t>       (SELECT FIRST_NAME FROM  EMPLOYEES);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8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753036"/>
            <a:ext cx="11252166" cy="5561706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Date values should be enclosed in single-quotes while using them in a query</a:t>
            </a:r>
            <a:r>
              <a:rPr lang="en-US" dirty="0" smtClean="0">
                <a:solidFill>
                  <a:schemeClr val="tx1"/>
                </a:solidFill>
              </a:rPr>
              <a:t>: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List </a:t>
            </a:r>
            <a:r>
              <a:rPr lang="en-US" dirty="0" err="1">
                <a:solidFill>
                  <a:schemeClr val="tx1"/>
                </a:solidFill>
              </a:rPr>
              <a:t>last_name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dirty="0" err="1">
                <a:solidFill>
                  <a:schemeClr val="tx1"/>
                </a:solidFill>
              </a:rPr>
              <a:t>hire_date</a:t>
            </a:r>
            <a:r>
              <a:rPr lang="en-US" dirty="0">
                <a:solidFill>
                  <a:schemeClr val="tx1"/>
                </a:solidFill>
              </a:rPr>
              <a:t> of employees who have joined before 1st </a:t>
            </a:r>
            <a:r>
              <a:rPr lang="en-US" dirty="0" err="1">
                <a:solidFill>
                  <a:schemeClr val="tx1"/>
                </a:solidFill>
              </a:rPr>
              <a:t>Feburary</a:t>
            </a:r>
            <a:r>
              <a:rPr lang="en-US" dirty="0">
                <a:solidFill>
                  <a:schemeClr val="tx1"/>
                </a:solidFill>
              </a:rPr>
              <a:t> 1988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         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</a:rPr>
              <a:t>SELECT </a:t>
            </a:r>
            <a:r>
              <a:rPr lang="en-US" dirty="0" err="1">
                <a:solidFill>
                  <a:schemeClr val="tx1"/>
                </a:solidFill>
                <a:latin typeface="Courier New" pitchFamily="49" charset="0"/>
              </a:rPr>
              <a:t>last_name</a:t>
            </a: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Courier New" pitchFamily="49" charset="0"/>
              </a:rPr>
              <a:t>hire_date</a:t>
            </a:r>
            <a:endParaRPr lang="en-US" dirty="0">
              <a:solidFill>
                <a:schemeClr val="tx1"/>
              </a:solidFill>
              <a:latin typeface="Courier New" pitchFamily="49" charset="0"/>
            </a:endParaRPr>
          </a:p>
          <a:p>
            <a:pPr marL="0" indent="0" eaLnBrk="0" hangingPunct="0">
              <a:spcBef>
                <a:spcPct val="0"/>
              </a:spcBef>
              <a:buNone/>
              <a:tabLst>
                <a:tab pos="1200150" algn="l"/>
              </a:tabLst>
              <a:defRPr/>
            </a:pP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	FROM   Employees</a:t>
            </a:r>
          </a:p>
          <a:p>
            <a:pPr marL="0" indent="0" eaLnBrk="0" hangingPunct="0">
              <a:spcBef>
                <a:spcPct val="0"/>
              </a:spcBef>
              <a:buNone/>
              <a:tabLst>
                <a:tab pos="1200150" algn="l"/>
              </a:tabLst>
              <a:defRPr/>
            </a:pP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	WHERE  </a:t>
            </a:r>
            <a:r>
              <a:rPr lang="en-US" dirty="0" err="1">
                <a:solidFill>
                  <a:schemeClr val="tx1"/>
                </a:solidFill>
                <a:latin typeface="Courier New" pitchFamily="49" charset="0"/>
              </a:rPr>
              <a:t>hire_date</a:t>
            </a: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 &lt; 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Courier New" pitchFamily="49" charset="0"/>
              </a:rPr>
              <a:t>'</a:t>
            </a:r>
            <a:r>
              <a:rPr lang="en-US" dirty="0">
                <a:solidFill>
                  <a:schemeClr val="tx1"/>
                </a:solidFill>
                <a:latin typeface="Courier New" pitchFamily="49" charset="0"/>
              </a:rPr>
              <a:t>1988-02-01</a:t>
            </a:r>
            <a:r>
              <a:rPr lang="en-US" dirty="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Courier New" pitchFamily="49" charset="0"/>
              </a:rPr>
              <a:t>';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Database stores dates as numbers, it performs calculations using arithmetic operators such as addition and subtraction. </a:t>
            </a:r>
          </a:p>
          <a:p>
            <a:r>
              <a:rPr lang="en-US" sz="2800" dirty="0" smtClean="0">
                <a:solidFill>
                  <a:schemeClr val="tx1"/>
                </a:solidFill>
              </a:rPr>
              <a:t>Display </a:t>
            </a:r>
            <a:r>
              <a:rPr lang="en-US" sz="2800" dirty="0">
                <a:solidFill>
                  <a:schemeClr val="tx1"/>
                </a:solidFill>
              </a:rPr>
              <a:t>the no. of weeks the employee has been employed for all employees in department </a:t>
            </a:r>
            <a:r>
              <a:rPr lang="en-US" sz="2800" dirty="0" smtClean="0">
                <a:solidFill>
                  <a:schemeClr val="tx1"/>
                </a:solidFill>
              </a:rPr>
              <a:t>90.</a:t>
            </a:r>
          </a:p>
          <a:p>
            <a:endParaRPr lang="en-US" altLang="en-US" sz="2800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dirty="0" smtClean="0">
                <a:solidFill>
                  <a:schemeClr val="tx1"/>
                </a:solidFill>
                <a:latin typeface="Courier New" panose="02070309020205020404" pitchFamily="49" charset="0"/>
              </a:rPr>
              <a:t>SELECT </a:t>
            </a:r>
            <a:r>
              <a:rPr lang="en-US" alt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	</a:t>
            </a:r>
            <a:r>
              <a:rPr lang="en-US" altLang="en-US" b="1" dirty="0" smtClean="0">
                <a:solidFill>
                  <a:schemeClr val="tx1"/>
                </a:solidFill>
                <a:latin typeface="Courier New" panose="02070309020205020404" pitchFamily="49" charset="0"/>
              </a:rPr>
              <a:t>DATEDIFF(</a:t>
            </a:r>
            <a:r>
              <a:rPr lang="en-US" altLang="en-US" dirty="0" smtClean="0">
                <a:solidFill>
                  <a:schemeClr val="tx1"/>
                </a:solidFill>
                <a:latin typeface="Courier New" panose="02070309020205020404" pitchFamily="49" charset="0"/>
              </a:rPr>
              <a:t>CURDATE</a:t>
            </a: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(), 	</a:t>
            </a:r>
            <a:r>
              <a:rPr lang="en-US" alt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)/7 AS Weeks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	WHERE  </a:t>
            </a:r>
            <a:r>
              <a:rPr lang="en-US" altLang="en-US" dirty="0" err="1">
                <a:solidFill>
                  <a:schemeClr val="tx1"/>
                </a:solidFill>
                <a:latin typeface="Courier New" panose="02070309020205020404" pitchFamily="49" charset="0"/>
              </a:rPr>
              <a:t>department_id</a:t>
            </a:r>
            <a:r>
              <a:rPr lang="en-US" altLang="en-US" dirty="0">
                <a:solidFill>
                  <a:schemeClr val="tx1"/>
                </a:solidFill>
                <a:latin typeface="Courier New" panose="02070309020205020404" pitchFamily="49" charset="0"/>
              </a:rPr>
              <a:t> = 90;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C30B8-21E2-764A-B5F2-E91EDDE518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EEB0A54-CA91-3B45-A348-54F3F3E0E5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227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/>
              <a:t>WORKING WITH DATES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28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82690" y="126836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DATE FUNCTIONS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D0E44-5ECA-F846-9D9F-2F0BF7EB33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8FB891-2225-2945-B986-E9BF4C34B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2244208"/>
              </p:ext>
            </p:extLst>
          </p:nvPr>
        </p:nvGraphicFramePr>
        <p:xfrm>
          <a:off x="621511" y="901542"/>
          <a:ext cx="11198454" cy="50522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523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460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1621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+mn-lt"/>
                        </a:rPr>
                        <a:t>Function</a:t>
                      </a:r>
                      <a:endParaRPr lang="en-IN" sz="2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Result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58571">
                <a:tc>
                  <a:txBody>
                    <a:bodyPr/>
                    <a:lstStyle/>
                    <a:p>
                      <a:r>
                        <a:rPr lang="en-IN" sz="24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CURRENT_DATE()(or CURDATE()) CURRENT_TIME() (or CURTIME())</a:t>
                      </a:r>
                    </a:p>
                    <a:p>
                      <a:r>
                        <a:rPr lang="en-IN" sz="2400" kern="12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CURRENT_TIMESTAMP() (or NOW())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Return current date / time / timestamp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260439"/>
                  </a:ext>
                </a:extLst>
              </a:tr>
              <a:tr h="883071">
                <a:tc>
                  <a:txBody>
                    <a:bodyPr/>
                    <a:lstStyle/>
                    <a:p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PERIOD_DIFF(yymm1, 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yymm2</a:t>
                      </a:r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en-US" sz="2400" dirty="0">
                          <a:solidFill>
                            <a:schemeClr val="tx1"/>
                          </a:solidFill>
                        </a:rPr>
                        <a:t>Finds the number of months between two periods.</a:t>
                      </a:r>
                      <a:endParaRPr lang="en-IN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1000">
                <a:tc>
                  <a:txBody>
                    <a:bodyPr/>
                    <a:lstStyle/>
                    <a:p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ADDDATE(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date, n</a:t>
                      </a:r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 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or DATE_ADD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SUBDATE(</a:t>
                      </a:r>
                      <a:r>
                        <a:rPr 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date, n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 or DATE_SUB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2400" dirty="0">
                          <a:solidFill>
                            <a:schemeClr val="tx1"/>
                          </a:solidFill>
                        </a:rPr>
                        <a:t>Adds  / subtracts +/-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n</a:t>
                      </a:r>
                      <a:r>
                        <a:rPr lang="en-US" altLang="en-US" sz="2400" dirty="0">
                          <a:solidFill>
                            <a:schemeClr val="tx1"/>
                          </a:solidFill>
                        </a:rPr>
                        <a:t> number of days or interval specified to/from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</a:t>
                      </a:r>
                      <a:r>
                        <a:rPr lang="en-US" altLang="en-US" sz="24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1000">
                <a:tc>
                  <a:txBody>
                    <a:bodyPr/>
                    <a:lstStyle/>
                    <a:p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LAST_DAY(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</a:t>
                      </a:r>
                      <a:r>
                        <a:rPr lang="en-US" altLang="en-US" sz="240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)</a:t>
                      </a:r>
                      <a:endParaRPr lang="en-IN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2400" dirty="0">
                          <a:solidFill>
                            <a:schemeClr val="tx1"/>
                          </a:solidFill>
                        </a:rPr>
                        <a:t>Finds the date of the last day of the month that contains </a:t>
                      </a:r>
                      <a:r>
                        <a:rPr lang="en-US" altLang="en-US" sz="2400" i="1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1000">
                <a:tc>
                  <a:txBody>
                    <a:bodyPr/>
                    <a:lstStyle/>
                    <a:p>
                      <a:r>
                        <a:rPr lang="en-IN" sz="2400" kern="1200" dirty="0" smtClean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ea typeface="+mn-ea"/>
                          <a:cs typeface="+mn-cs"/>
                        </a:rPr>
                        <a:t>DATEDIFF(date1,date2) </a:t>
                      </a:r>
                      <a:endParaRPr lang="en-IN" sz="2400" kern="1200" dirty="0">
                        <a:solidFill>
                          <a:schemeClr val="tx1"/>
                        </a:solidFill>
                        <a:latin typeface="Courier New" panose="02070309020205020404" pitchFamily="49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l" defTabSz="105584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24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Returns difference of specified dates in days.</a:t>
                      </a:r>
                      <a:endParaRPr lang="en-US" altLang="en-US" sz="24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9723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7DFE0D9-C0C9-D14F-A867-5B87D00D67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354" y="868680"/>
            <a:ext cx="11252166" cy="54460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CURRENT_DATE(), CURRENT_TIME();</a:t>
            </a:r>
          </a:p>
          <a:p>
            <a:pPr marL="571500" lvl="1" indent="-342900"/>
            <a:endParaRPr lang="en-IN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571500" lvl="1" indent="-342900"/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SELECT PERIOD_DIFF(201810, 201801);</a:t>
            </a:r>
          </a:p>
          <a:p>
            <a:pPr marL="571500" lvl="1" indent="-342900"/>
            <a:endParaRPr lang="en-IN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pPr marL="571500" lvl="1" indent="-342900"/>
            <a:r>
              <a:rPr lang="en-IN" dirty="0" smtClean="0">
                <a:solidFill>
                  <a:schemeClr val="tx1"/>
                </a:solidFill>
                <a:latin typeface="Courier New" panose="02070309020205020404" pitchFamily="49" charset="0"/>
              </a:rPr>
              <a:t>SELECT 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LAST_DAY(CURDATE());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99884E6-C380-3C42-9086-86A897344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314" y="203036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DATE 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BD71F8-D759-3B4B-8CB1-CD50F107FD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5651A5-D594-C945-B992-9A4EE43344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87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AB6B8DF8-A9A4-4B46-8532-BEC5C94A7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354" y="838200"/>
            <a:ext cx="11267406" cy="5476541"/>
          </a:xfrm>
        </p:spPr>
        <p:txBody>
          <a:bodyPr/>
          <a:lstStyle/>
          <a:p>
            <a:r>
              <a:rPr lang="en-US" dirty="0"/>
              <a:t>Data in one form may have to converted to another form before comparing them</a:t>
            </a:r>
          </a:p>
          <a:p>
            <a:r>
              <a:rPr lang="en-US" dirty="0"/>
              <a:t>For example, a number '1000' in character format will have to converted before it can be compared with another number</a:t>
            </a:r>
          </a:p>
          <a:p>
            <a:r>
              <a:rPr lang="en-US" dirty="0"/>
              <a:t>Some of them are implicitly converted and some of them have to explicitly converted</a:t>
            </a:r>
          </a:p>
          <a:p>
            <a:r>
              <a:rPr lang="en-US" dirty="0"/>
              <a:t>MySQL automatically or implicitly converts below data types provided they have valid data</a:t>
            </a:r>
          </a:p>
          <a:p>
            <a:r>
              <a:rPr lang="en-US" dirty="0"/>
              <a:t>For e.g. a character 'A' cannot be converted to equivalent number, nor a character-based date, '99-99-9999' can be converted to equivalent date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46514" y="370676"/>
            <a:ext cx="9545006" cy="369812"/>
          </a:xfrm>
        </p:spPr>
        <p:txBody>
          <a:bodyPr/>
          <a:lstStyle/>
          <a:p>
            <a:pPr algn="ctr"/>
            <a:r>
              <a:rPr lang="en-US"/>
              <a:t>CONVERSION FUNCTIONS 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FBB75A-6169-FD4B-96DD-6F77064BE3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9F9703-DDE6-9D40-A670-496FEDD9D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42A2FBC-D2F9-C441-A6DE-910F7D3062A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146461" y="4129194"/>
          <a:ext cx="938636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931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931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From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VARCHAR or CHAR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9217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how to use single-row functions in SQL</a:t>
            </a:r>
          </a:p>
          <a:p>
            <a:r>
              <a:rPr lang="en-US" dirty="0"/>
              <a:t>Explain how to use group functions in SQL</a:t>
            </a:r>
          </a:p>
          <a:p>
            <a:r>
              <a:rPr lang="en-US" dirty="0"/>
              <a:t>Explain how to retrieve data from multiple tables using joins</a:t>
            </a:r>
          </a:p>
          <a:p>
            <a:r>
              <a:rPr lang="en-US" dirty="0"/>
              <a:t>Show how to use sub-queries</a:t>
            </a:r>
          </a:p>
          <a:p>
            <a:r>
              <a:rPr lang="en-US" dirty="0"/>
              <a:t>Apply set operations on tables</a:t>
            </a:r>
          </a:p>
          <a:p>
            <a:r>
              <a:rPr lang="en-US" dirty="0"/>
              <a:t>Understand how to use analytic functions</a:t>
            </a:r>
          </a:p>
          <a:p>
            <a:endParaRPr lang="en-US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DF3EC4F-C7F6-364D-8F55-7F4AC67C5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OBJECTIVES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CB4540-02EA-A847-9B20-43D76721B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1E54703-42F5-F24B-9DB9-F6542AE427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87686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746760"/>
            <a:ext cx="11282646" cy="5567981"/>
          </a:xfrm>
        </p:spPr>
        <p:txBody>
          <a:bodyPr/>
          <a:lstStyle/>
          <a:p>
            <a:r>
              <a:rPr lang="en-US" dirty="0"/>
              <a:t>DATE_FORMAT converts a datetime data type to a value of VARCHAR data type in the format specified by the </a:t>
            </a:r>
            <a:r>
              <a:rPr lang="en-US" dirty="0" err="1"/>
              <a:t>format_specifier</a:t>
            </a:r>
            <a:endParaRPr lang="en-US" dirty="0"/>
          </a:p>
          <a:p>
            <a:r>
              <a:rPr lang="en-US" dirty="0"/>
              <a:t>A format specifier is a character literal that describes the format of datetime stored in a character string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18954" y="157316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DATE_FORMAT: DATE TO CHAR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68D946-5B6E-9248-8FBF-8EBFB7AAD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3C63A9-AAD8-0D4D-BA64-D1953C043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F175596-782B-2145-B470-F5CE5F24D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120441"/>
              </p:ext>
            </p:extLst>
          </p:nvPr>
        </p:nvGraphicFramePr>
        <p:xfrm>
          <a:off x="579121" y="2316480"/>
          <a:ext cx="5142806" cy="4077652"/>
        </p:xfrm>
        <a:graphic>
          <a:graphicData uri="http://schemas.openxmlformats.org/drawingml/2006/table">
            <a:tbl>
              <a:tblPr/>
              <a:tblGrid>
                <a:gridCol w="1071011">
                  <a:extLst>
                    <a:ext uri="{9D8B030D-6E8A-4147-A177-3AD203B41FA5}">
                      <a16:colId xmlns:a16="http://schemas.microsoft.com/office/drawing/2014/main" val="154177982"/>
                    </a:ext>
                  </a:extLst>
                </a:gridCol>
                <a:gridCol w="4071795">
                  <a:extLst>
                    <a:ext uri="{9D8B030D-6E8A-4147-A177-3AD203B41FA5}">
                      <a16:colId xmlns:a16="http://schemas.microsoft.com/office/drawing/2014/main" val="1392785505"/>
                    </a:ext>
                  </a:extLst>
                </a:gridCol>
              </a:tblGrid>
              <a:tr h="344529">
                <a:tc>
                  <a:txBody>
                    <a:bodyPr/>
                    <a:lstStyle/>
                    <a:p>
                      <a:pPr fontAlgn="base"/>
                      <a:r>
                        <a:rPr lang="en-IN" sz="1800" b="1" i="0" dirty="0" err="1">
                          <a:effectLst/>
                        </a:rPr>
                        <a:t>Specifier</a:t>
                      </a:r>
                      <a:endParaRPr lang="en-IN" sz="1800" b="1" i="0" dirty="0">
                        <a:effectLst/>
                      </a:endParaRPr>
                    </a:p>
                  </a:txBody>
                  <a:tcPr marL="28575" marR="28575" marT="28575" marB="2857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b="1" i="0">
                          <a:effectLst/>
                        </a:rPr>
                        <a:t>Description</a:t>
                      </a:r>
                    </a:p>
                  </a:txBody>
                  <a:tcPr marL="28575" marR="28575" marT="28575" marB="2857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466611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%a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Abbreviated weekday name (</a:t>
                      </a:r>
                      <a:r>
                        <a:rPr lang="en-IN" sz="1800" dirty="0" err="1">
                          <a:effectLst/>
                        </a:rPr>
                        <a:t>Sun..Sat</a:t>
                      </a:r>
                      <a:r>
                        <a:rPr lang="en-IN" sz="1800" dirty="0">
                          <a:effectLst/>
                        </a:rPr>
                        <a:t>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982156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%b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Abbreviated month name (</a:t>
                      </a:r>
                      <a:r>
                        <a:rPr lang="en-IN" sz="1800" dirty="0" err="1">
                          <a:effectLst/>
                        </a:rPr>
                        <a:t>Jan..Dec</a:t>
                      </a:r>
                      <a:r>
                        <a:rPr lang="en-IN" sz="1800" dirty="0">
                          <a:effectLst/>
                        </a:rPr>
                        <a:t>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7055680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%c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Month, numeric (0..12)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2912865"/>
                  </a:ext>
                </a:extLst>
              </a:tr>
              <a:tr h="662891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%D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Day of the month with English suffix (0th, 1st, 2nd, 3rd, …)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544402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%d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Day of the month, numeric (00..31)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9425264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%H or %h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Hour (00..23) or (01 .. 12)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8144609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%</a:t>
                      </a:r>
                      <a:r>
                        <a:rPr lang="en-IN" sz="1800" dirty="0" err="1">
                          <a:effectLst/>
                        </a:rPr>
                        <a:t>i</a:t>
                      </a:r>
                      <a:endParaRPr lang="en-IN" sz="1800" dirty="0">
                        <a:effectLst/>
                      </a:endParaRP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Minutes, numeric (00..59)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2375967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%j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>
                          <a:effectLst/>
                        </a:rPr>
                        <a:t>Day of year (001..366)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6795271"/>
                  </a:ext>
                </a:extLst>
              </a:tr>
              <a:tr h="383779"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%k or %l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800" dirty="0">
                          <a:effectLst/>
                        </a:rPr>
                        <a:t>Hour (0..23) or (1..12)</a:t>
                      </a:r>
                    </a:p>
                  </a:txBody>
                  <a:tcPr marL="47625" marR="47625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3058560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060D801-4EDC-0A4A-95B5-7FECF6A437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8635437"/>
              </p:ext>
            </p:extLst>
          </p:nvPr>
        </p:nvGraphicFramePr>
        <p:xfrm>
          <a:off x="5885361" y="2148837"/>
          <a:ext cx="5834199" cy="4529579"/>
        </p:xfrm>
        <a:graphic>
          <a:graphicData uri="http://schemas.openxmlformats.org/drawingml/2006/table">
            <a:tbl>
              <a:tblPr/>
              <a:tblGrid>
                <a:gridCol w="999543">
                  <a:extLst>
                    <a:ext uri="{9D8B030D-6E8A-4147-A177-3AD203B41FA5}">
                      <a16:colId xmlns:a16="http://schemas.microsoft.com/office/drawing/2014/main" val="3227517556"/>
                    </a:ext>
                  </a:extLst>
                </a:gridCol>
                <a:gridCol w="4834656">
                  <a:extLst>
                    <a:ext uri="{9D8B030D-6E8A-4147-A177-3AD203B41FA5}">
                      <a16:colId xmlns:a16="http://schemas.microsoft.com/office/drawing/2014/main" val="626576010"/>
                    </a:ext>
                  </a:extLst>
                </a:gridCol>
              </a:tblGrid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 b="1" dirty="0">
                          <a:effectLst/>
                        </a:rPr>
                        <a:t>Specifier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b="1" dirty="0">
                          <a:effectLst/>
                        </a:rPr>
                        <a:t>Description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7965067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%M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Month name (</a:t>
                      </a:r>
                      <a:r>
                        <a:rPr lang="en-IN" sz="1600" dirty="0" err="1">
                          <a:effectLst/>
                        </a:rPr>
                        <a:t>January..December</a:t>
                      </a:r>
                      <a:r>
                        <a:rPr lang="en-IN" sz="1600" dirty="0">
                          <a:effectLst/>
                        </a:rPr>
                        <a:t>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063163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%m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Month, numeric (00..12)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2191640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%p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AM or PM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2193885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%r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Time, 12-hour (</a:t>
                      </a:r>
                      <a:r>
                        <a:rPr lang="en-IN" sz="1600" dirty="0" err="1">
                          <a:effectLst/>
                        </a:rPr>
                        <a:t>hh:mm:ss</a:t>
                      </a:r>
                      <a:r>
                        <a:rPr lang="en-IN" sz="1600" dirty="0">
                          <a:effectLst/>
                        </a:rPr>
                        <a:t> followed by AM or PM)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782065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%S or %s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Seconds (00..59)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2318640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%T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Time, 24-hour (</a:t>
                      </a:r>
                      <a:r>
                        <a:rPr lang="en-IN" sz="1600" dirty="0" err="1">
                          <a:effectLst/>
                        </a:rPr>
                        <a:t>hh:mm:ss</a:t>
                      </a:r>
                      <a:r>
                        <a:rPr lang="en-IN" sz="1600" dirty="0">
                          <a:effectLst/>
                        </a:rPr>
                        <a:t>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571070"/>
                  </a:ext>
                </a:extLst>
              </a:tr>
              <a:tr h="601924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%U or %u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Week (00..53), where Sunday is the first day of the week; </a:t>
                      </a:r>
                      <a:r>
                        <a:rPr lang="en-IN" sz="1600" u="none" strike="noStrike">
                          <a:solidFill>
                            <a:srgbClr val="0074A3"/>
                          </a:solidFill>
                          <a:effectLst/>
                          <a:hlinkClick r:id="rId3"/>
                        </a:rPr>
                        <a:t>WEEK()</a:t>
                      </a:r>
                      <a:r>
                        <a:rPr lang="en-IN" sz="1600">
                          <a:effectLst/>
                        </a:rPr>
                        <a:t> mode 0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7413906"/>
                  </a:ext>
                </a:extLst>
              </a:tr>
              <a:tr h="840682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%V or %v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Week (01..53), where Sunday is the first day of the week; </a:t>
                      </a:r>
                      <a:r>
                        <a:rPr lang="en-IN" sz="1600" u="none" strike="noStrike" dirty="0">
                          <a:solidFill>
                            <a:srgbClr val="0074A3"/>
                          </a:solidFill>
                          <a:effectLst/>
                          <a:hlinkClick r:id="rId3"/>
                        </a:rPr>
                        <a:t>WEEK()</a:t>
                      </a:r>
                      <a:r>
                        <a:rPr lang="en-IN" sz="1600" dirty="0">
                          <a:effectLst/>
                        </a:rPr>
                        <a:t> mode 2; used with %X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6248376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>
                          <a:effectLst/>
                        </a:rPr>
                        <a:t>%W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Weekday name (</a:t>
                      </a:r>
                      <a:r>
                        <a:rPr lang="en-IN" sz="1600" dirty="0" err="1">
                          <a:effectLst/>
                        </a:rPr>
                        <a:t>Sunday..Saturday</a:t>
                      </a:r>
                      <a:r>
                        <a:rPr lang="en-IN" sz="1600" dirty="0">
                          <a:effectLst/>
                        </a:rPr>
                        <a:t>)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286657"/>
                  </a:ext>
                </a:extLst>
              </a:tr>
              <a:tr h="342997"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%Y or %y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sz="1600" dirty="0">
                          <a:effectLst/>
                        </a:rPr>
                        <a:t>Year numeric four or two digits</a:t>
                      </a:r>
                    </a:p>
                  </a:txBody>
                  <a:tcPr marL="38657" marR="38657" marT="37111" marB="37111">
                    <a:lnL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300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302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BBA63F7E-464D-EC45-A183-4EA6C253AAE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DATE_FORMAT(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curdate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(),'%d-%m-%Y');</a:t>
            </a:r>
          </a:p>
          <a:p>
            <a:pPr lvl="1"/>
            <a:endParaRPr 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CONCAT(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 joined on ', 	DATE_FORMAT(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hire_date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'%W, %M %D, %Y')) AS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emp_desc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	FROM Employees WHERE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= 123;</a:t>
            </a:r>
          </a:p>
          <a:p>
            <a:pPr lvl="1"/>
            <a:endParaRPr 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CONCAT('Today is ', DATE_FORMAT(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curdate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(), 	'%W, 	%D of %M, %Y')) AS Today;</a:t>
            </a:r>
          </a:p>
          <a:p>
            <a:pPr lvl="1">
              <a:lnSpc>
                <a:spcPct val="100000"/>
              </a:lnSpc>
            </a:pPr>
            <a:endParaRPr lang="en-IN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>
              <a:lnSpc>
                <a:spcPct val="100000"/>
              </a:lnSpc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CONCAT('Now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it''s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', DATE_FORMAT(now(), 	'%h:%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:%s %p'));</a:t>
            </a:r>
          </a:p>
          <a:p>
            <a:pPr marL="0" indent="0">
              <a:buNone/>
            </a:pPr>
            <a:endParaRPr lang="en-IN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DATE_FORMAT: DATE TO CHAR</a:t>
            </a:r>
            <a:br>
              <a:rPr lang="en-US" dirty="0"/>
            </a:b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8DCF23-1866-6045-99E1-8094C46838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53F3F6-B89A-F345-B9FD-109E2F197B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107867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588110-6B59-1446-96C6-1932741F9BC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specify the date in a particular format, especially in conditions</a:t>
            </a:r>
          </a:p>
          <a:p>
            <a:r>
              <a:rPr lang="en-US" dirty="0"/>
              <a:t>STR_TO_DATE(&lt;date in string format&gt;, &lt;date format specifier&gt;)</a:t>
            </a:r>
          </a:p>
          <a:p>
            <a:pPr lvl="1"/>
            <a:endParaRPr lang="en-IN" alt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STR_TO_DATE('15/11/2018', '%d/%m/%Y');</a:t>
            </a:r>
          </a:p>
          <a:p>
            <a:pPr lvl="1"/>
            <a:r>
              <a:rPr lang="en-IN" altLang="en-US" dirty="0"/>
              <a:t>Output: </a:t>
            </a:r>
            <a:r>
              <a:rPr lang="en-IN" dirty="0"/>
              <a:t>2018-11-15</a:t>
            </a:r>
          </a:p>
          <a:p>
            <a:pPr lvl="1"/>
            <a:endParaRPr lang="en-IN" altLang="en-US" dirty="0"/>
          </a:p>
          <a:p>
            <a:pPr lvl="1"/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start_date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end_date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pPr marL="502920" lvl="1" indent="0">
              <a:buNone/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Job_History</a:t>
            </a:r>
            <a:endParaRPr lang="en-IN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502920" lvl="1" indent="0">
              <a:buNone/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start_date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&gt;= STR_TO_DATE('01-Jan-99', '%d-%b-%y')</a:t>
            </a:r>
          </a:p>
          <a:p>
            <a:pPr marL="502920" lvl="1" indent="0">
              <a:buNone/>
            </a:pP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AND </a:t>
            </a:r>
            <a:r>
              <a:rPr lang="en-IN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end_date</a:t>
            </a:r>
            <a:r>
              <a:rPr lang="en-IN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&lt;= STR_TO_DATE('31-Dec-99','%d-%b-%y');</a:t>
            </a:r>
          </a:p>
          <a:p>
            <a:endParaRPr lang="en-IN" altLang="en-US" dirty="0"/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98CABF2-0A25-6745-90DA-B65355A1043B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STRING TO DATE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D3AE4E-A1CB-9348-AB0B-8A750005A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AFEA066-1EE6-474B-A4E2-587863FA5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11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173480"/>
            <a:ext cx="11252166" cy="5684520"/>
          </a:xfrm>
        </p:spPr>
        <p:txBody>
          <a:bodyPr>
            <a:normAutofit/>
          </a:bodyPr>
          <a:lstStyle/>
          <a:p>
            <a:r>
              <a:rPr lang="en-IN" sz="2800" b="1" dirty="0"/>
              <a:t>Display employees who joined in the month of May.</a:t>
            </a:r>
            <a:endParaRPr lang="en-US" sz="2800" dirty="0"/>
          </a:p>
          <a:p>
            <a:r>
              <a:rPr lang="en-IN" sz="2800" dirty="0"/>
              <a:t>SELECT * FROM EMPLOYEES WHERE MONTH(HIRE_DATE) = 05;</a:t>
            </a:r>
            <a:endParaRPr lang="en-US" sz="2800" dirty="0"/>
          </a:p>
          <a:p>
            <a:r>
              <a:rPr lang="en-IN" sz="2800" dirty="0"/>
              <a:t>SELECT * FROM EMPLOYEES WHERE DATE_FORMAT(HIRE_DATE,'%B') = 'MAY';</a:t>
            </a:r>
            <a:endParaRPr lang="en-US" sz="2800" dirty="0"/>
          </a:p>
          <a:p>
            <a:r>
              <a:rPr lang="en-IN" sz="2800" dirty="0"/>
              <a:t> </a:t>
            </a:r>
            <a:endParaRPr lang="en-US" sz="2800" dirty="0"/>
          </a:p>
          <a:p>
            <a:r>
              <a:rPr lang="en-IN" sz="2800" b="1" dirty="0"/>
              <a:t>Display first name and date of first salary of the employees (Assuming  it to be 1</a:t>
            </a:r>
            <a:r>
              <a:rPr lang="en-IN" sz="2800" b="1" baseline="30000" dirty="0"/>
              <a:t>st</a:t>
            </a:r>
            <a:r>
              <a:rPr lang="en-IN" sz="2800" b="1" dirty="0"/>
              <a:t> of every month).</a:t>
            </a:r>
            <a:endParaRPr lang="en-US" sz="2800" dirty="0"/>
          </a:p>
          <a:p>
            <a:r>
              <a:rPr lang="en-IN" sz="2800" dirty="0"/>
              <a:t>SELECT FIRST_NAME, DATE_ADD(LAST_DAY(HIRE_DATE), INTERVAL 1 DAY) AS FIRST_SALARY_DATE FROM EMPLOYEES</a:t>
            </a:r>
            <a:r>
              <a:rPr lang="en-IN" sz="2800" dirty="0" smtClean="0"/>
              <a:t>;</a:t>
            </a:r>
          </a:p>
          <a:p>
            <a:endParaRPr lang="en-US" sz="2800" dirty="0"/>
          </a:p>
          <a:p>
            <a:r>
              <a:rPr lang="en-IN" sz="2800" dirty="0"/>
              <a:t>SELECT FIRST_NAME, ADDDATE(LAST_DAY(HIRE_DATE), 1) AS FIRST_SALARY_DATE FROM EMPLOYEES;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138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806824"/>
            <a:ext cx="11218169" cy="5507917"/>
          </a:xfrm>
        </p:spPr>
        <p:txBody>
          <a:bodyPr>
            <a:normAutofit/>
          </a:bodyPr>
          <a:lstStyle/>
          <a:p>
            <a:r>
              <a:rPr lang="en-US" sz="2800" b="1" dirty="0"/>
              <a:t>Display employees who joined in the current year.</a:t>
            </a:r>
          </a:p>
          <a:p>
            <a:r>
              <a:rPr lang="en-US" sz="2200" dirty="0">
                <a:solidFill>
                  <a:schemeClr val="tx1"/>
                </a:solidFill>
                <a:latin typeface="Courier New" panose="02070309020205020404" pitchFamily="49" charset="0"/>
              </a:rPr>
              <a:t>SELECT * FROM EMPLOYEES WHERE YEAR(HIRE_DATE)=YEAR(CURDATE</a:t>
            </a:r>
            <a:r>
              <a:rPr lang="en-US" sz="2200" dirty="0" smtClean="0">
                <a:solidFill>
                  <a:schemeClr val="tx1"/>
                </a:solidFill>
                <a:latin typeface="Courier New" panose="02070309020205020404" pitchFamily="49" charset="0"/>
              </a:rPr>
              <a:t>());</a:t>
            </a:r>
          </a:p>
          <a:p>
            <a:endParaRPr lang="en-US" sz="2200" dirty="0" smtClean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r>
              <a:rPr lang="en-US" sz="2800" b="1" dirty="0"/>
              <a:t>Display </a:t>
            </a:r>
            <a:r>
              <a:rPr lang="en-IN" sz="2800" b="1" dirty="0" err="1"/>
              <a:t>employee_id</a:t>
            </a:r>
            <a:r>
              <a:rPr lang="en-IN" sz="2800" b="1" dirty="0"/>
              <a:t>, </a:t>
            </a:r>
            <a:r>
              <a:rPr lang="en-IN" sz="2800" b="1" dirty="0" err="1"/>
              <a:t>first_name,hire_date</a:t>
            </a:r>
            <a:r>
              <a:rPr lang="en-IN" sz="2800" b="1" dirty="0"/>
              <a:t>,</a:t>
            </a:r>
            <a:r>
              <a:rPr lang="en-US" sz="2800" b="1" dirty="0"/>
              <a:t>the number of months between </a:t>
            </a:r>
            <a:r>
              <a:rPr lang="en-US" sz="2800" b="1" dirty="0" err="1"/>
              <a:t>hiredate</a:t>
            </a:r>
            <a:r>
              <a:rPr lang="en-US" sz="2800" b="1" dirty="0"/>
              <a:t> and </a:t>
            </a:r>
            <a:r>
              <a:rPr lang="en-US" sz="2800" b="1" dirty="0" err="1"/>
              <a:t>sysdate</a:t>
            </a:r>
            <a:r>
              <a:rPr lang="en-US" sz="2800" b="1" dirty="0"/>
              <a:t>, and </a:t>
            </a:r>
            <a:r>
              <a:rPr lang="en-IN" sz="2800" b="1" dirty="0" err="1"/>
              <a:t>yrs_of_service</a:t>
            </a:r>
            <a:r>
              <a:rPr lang="en-IN" sz="2800" b="1" dirty="0"/>
              <a:t> of employees of employees working for 90.</a:t>
            </a:r>
            <a:endParaRPr lang="en-US" sz="2800" b="1" dirty="0"/>
          </a:p>
          <a:p>
            <a:r>
              <a:rPr lang="en-IN" dirty="0" smtClean="0">
                <a:solidFill>
                  <a:schemeClr val="tx1"/>
                </a:solidFill>
                <a:latin typeface="Courier New" panose="02070309020205020404" pitchFamily="49" charset="0"/>
              </a:rPr>
              <a:t>SELECT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employee_id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first_name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PERIOD_DIFF(DATE_FORMAT(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curdate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(), '%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Y%m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'), DATE_FORMAT(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'%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Y%m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'))/12 as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yrs_of_service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        FROM Employees WHERE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department_id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 = </a:t>
            </a:r>
            <a:r>
              <a:rPr lang="en-IN" dirty="0" smtClean="0">
                <a:solidFill>
                  <a:schemeClr val="tx1"/>
                </a:solidFill>
                <a:latin typeface="Courier New" panose="02070309020205020404" pitchFamily="49" charset="0"/>
              </a:rPr>
              <a:t>90;</a:t>
            </a:r>
          </a:p>
          <a:p>
            <a:endParaRPr lang="en-IN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r>
              <a:rPr lang="en-IN" dirty="0" smtClean="0">
                <a:solidFill>
                  <a:schemeClr val="tx1"/>
                </a:solidFill>
                <a:latin typeface="Courier New" panose="02070309020205020404" pitchFamily="49" charset="0"/>
              </a:rPr>
              <a:t>SELECT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ADDDATE(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100) AS After100days, SUBDATE(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hire_date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, INTERVAL 1 MONTH) AS Before1Month FROM Employees WHERE </a:t>
            </a:r>
            <a:r>
              <a:rPr lang="en-IN" dirty="0" err="1">
                <a:solidFill>
                  <a:schemeClr val="tx1"/>
                </a:solidFill>
                <a:latin typeface="Courier New" panose="02070309020205020404" pitchFamily="49" charset="0"/>
              </a:rPr>
              <a:t>department_id</a:t>
            </a:r>
            <a:r>
              <a:rPr lang="en-IN" dirty="0">
                <a:solidFill>
                  <a:schemeClr val="tx1"/>
                </a:solidFill>
                <a:latin typeface="Courier New" panose="02070309020205020404" pitchFamily="49" charset="0"/>
              </a:rPr>
              <a:t> = 90;</a:t>
            </a:r>
          </a:p>
          <a:p>
            <a:endParaRPr lang="en-US" sz="3600" dirty="0" smtClean="0"/>
          </a:p>
          <a:p>
            <a:endParaRPr lang="en-US" sz="3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854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Numbers are implicitly converted to CHAR in MySQL.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E.g. SELECT CONCAT('Olympics-', 2019); </a:t>
            </a:r>
          </a:p>
          <a:p>
            <a:r>
              <a:rPr lang="en-US" dirty="0"/>
              <a:t>Any of the following functions can be used for explicit conversions: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CAST()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CONVERT()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CAST('2018-10-31' AS DATE);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CONVERT('2018-10-31', DATE);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CAST(150 AS CHAR);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CONVERT(150, CHAR);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CAST('15:06:10' AS TIME);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SELECT CONVERT('15:06:10', TIME);</a:t>
            </a: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lvl="1"/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DATA TYPE CONVERSION METHODS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B652D1-7BAF-0A4B-B6E4-39557FB803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83BCC-A8B5-FD41-A385-945517A5CE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26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264920"/>
            <a:ext cx="11252166" cy="5049821"/>
          </a:xfrm>
        </p:spPr>
        <p:txBody>
          <a:bodyPr/>
          <a:lstStyle/>
          <a:p>
            <a:r>
              <a:rPr lang="en-IN" b="1" dirty="0"/>
              <a:t>Display first name and experience of the employees. </a:t>
            </a:r>
            <a:endParaRPr lang="en-US" dirty="0"/>
          </a:p>
          <a:p>
            <a:r>
              <a:rPr lang="en-IN" dirty="0"/>
              <a:t>SELECT FIRST_NAME, ROUND(DATEDIFF(</a:t>
            </a:r>
            <a:r>
              <a:rPr lang="en-IN" b="1" dirty="0"/>
              <a:t>NOW</a:t>
            </a:r>
            <a:r>
              <a:rPr lang="en-IN" dirty="0"/>
              <a:t>(), HIRE_DATE)/365) AS EXP_IN_YEARS FROM EMPLOYEES</a:t>
            </a:r>
            <a:r>
              <a:rPr lang="en-IN" dirty="0" smtClean="0"/>
              <a:t>;</a:t>
            </a:r>
          </a:p>
          <a:p>
            <a:endParaRPr lang="en-US" dirty="0"/>
          </a:p>
          <a:p>
            <a:r>
              <a:rPr lang="en-IN" dirty="0"/>
              <a:t>SELECT FIRST_NAME, ROUND(DATEDIFF(</a:t>
            </a:r>
            <a:r>
              <a:rPr lang="en-IN" b="1" dirty="0"/>
              <a:t>CURDATE</a:t>
            </a:r>
            <a:r>
              <a:rPr lang="en-IN" dirty="0"/>
              <a:t>(), HIRE_DATE)/365) AS EXP_IN_YEARS FROM EMPLOYEES</a:t>
            </a:r>
            <a:r>
              <a:rPr lang="en-IN" dirty="0" smtClean="0"/>
              <a:t>;</a:t>
            </a:r>
          </a:p>
          <a:p>
            <a:endParaRPr lang="en-US" dirty="0"/>
          </a:p>
          <a:p>
            <a:r>
              <a:rPr lang="en-IN" dirty="0"/>
              <a:t>SELECT FIRST_NAME, ROUND(DATEDIFF(</a:t>
            </a:r>
            <a:r>
              <a:rPr lang="en-IN" b="1" dirty="0"/>
              <a:t>SYSDATE</a:t>
            </a:r>
            <a:r>
              <a:rPr lang="en-IN" dirty="0"/>
              <a:t>(), HIRE_DATE)/365) AS EXP_IN_YEARS FROM EMPLOYEES</a:t>
            </a:r>
            <a:r>
              <a:rPr lang="en-IN" dirty="0" smtClean="0"/>
              <a:t>;</a:t>
            </a:r>
          </a:p>
          <a:p>
            <a:endParaRPr lang="en-US" dirty="0"/>
          </a:p>
          <a:p>
            <a:r>
              <a:rPr lang="en-IN" dirty="0"/>
              <a:t>SELECT FIRST_NAME, ROUND(DATEDIFF(</a:t>
            </a:r>
            <a:r>
              <a:rPr lang="en-IN" b="1" dirty="0"/>
              <a:t>CURRENT</a:t>
            </a:r>
            <a:r>
              <a:rPr lang="en-IN" dirty="0"/>
              <a:t>_</a:t>
            </a:r>
            <a:r>
              <a:rPr lang="en-IN" b="1" dirty="0"/>
              <a:t>DATE</a:t>
            </a:r>
            <a:r>
              <a:rPr lang="en-IN" dirty="0"/>
              <a:t>(), HIRE_DATE)/365) AS EXP_IN_YEARS FROM EMPLOYEES;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498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IN" dirty="0" smtClean="0"/>
          </a:p>
          <a:p>
            <a:r>
              <a:rPr lang="en-IN" dirty="0" smtClean="0"/>
              <a:t>YEAR(DATE)</a:t>
            </a:r>
          </a:p>
          <a:p>
            <a:r>
              <a:rPr lang="en-IN" dirty="0" smtClean="0"/>
              <a:t>MONTH(DATE)</a:t>
            </a:r>
          </a:p>
          <a:p>
            <a:r>
              <a:rPr lang="en-IN" dirty="0" smtClean="0"/>
              <a:t>DAY(DATE)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20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203960"/>
            <a:ext cx="11236926" cy="5110781"/>
          </a:xfrm>
        </p:spPr>
        <p:txBody>
          <a:bodyPr>
            <a:normAutofit/>
          </a:bodyPr>
          <a:lstStyle/>
          <a:p>
            <a:r>
              <a:rPr lang="en-IN" b="1" dirty="0"/>
              <a:t>Display first name of employees who joined in 2001.</a:t>
            </a:r>
            <a:endParaRPr lang="en-US" dirty="0"/>
          </a:p>
          <a:p>
            <a:r>
              <a:rPr lang="en-IN" dirty="0"/>
              <a:t>SELECT FIRST_NAME FROM EMPLOYEES WHERE YEAR(HIRE_DATE)=2001;</a:t>
            </a:r>
            <a:endParaRPr lang="en-US" dirty="0"/>
          </a:p>
          <a:p>
            <a:endParaRPr lang="en-US" dirty="0"/>
          </a:p>
          <a:p>
            <a:r>
              <a:rPr lang="en-IN" b="1" dirty="0"/>
              <a:t>Display the number of days between system date and 1st January 2011.</a:t>
            </a:r>
            <a:endParaRPr lang="en-US" dirty="0"/>
          </a:p>
          <a:p>
            <a:r>
              <a:rPr lang="en-IN" dirty="0"/>
              <a:t>SELECT DATEDIFF(SYSDATE(),'2011-01-01') AS NO_OF_DAYS;</a:t>
            </a:r>
            <a:endParaRPr lang="en-US" dirty="0"/>
          </a:p>
          <a:p>
            <a:endParaRPr lang="en-US" dirty="0"/>
          </a:p>
          <a:p>
            <a:r>
              <a:rPr lang="en-IN" b="1" dirty="0"/>
              <a:t>Display employees who joined in the current year.</a:t>
            </a:r>
            <a:endParaRPr lang="en-US" dirty="0"/>
          </a:p>
          <a:p>
            <a:r>
              <a:rPr lang="en-IN" dirty="0"/>
              <a:t>SELECT * FROM EMPLOYEES WHERE HIRE_DATE=CURDATE();</a:t>
            </a:r>
            <a:endParaRPr lang="en-US" dirty="0"/>
          </a:p>
          <a:p>
            <a:endParaRPr lang="en-US" dirty="0"/>
          </a:p>
          <a:p>
            <a:r>
              <a:rPr lang="en-IN" b="1" dirty="0"/>
              <a:t>Display </a:t>
            </a:r>
            <a:r>
              <a:rPr lang="en-IN" b="1" dirty="0" smtClean="0"/>
              <a:t>employees who joined </a:t>
            </a:r>
            <a:r>
              <a:rPr lang="en-IN" b="1" dirty="0"/>
              <a:t>after 15th of the month.</a:t>
            </a:r>
            <a:endParaRPr lang="en-US" dirty="0"/>
          </a:p>
          <a:p>
            <a:r>
              <a:rPr lang="en-IN" dirty="0"/>
              <a:t>SELECT </a:t>
            </a:r>
            <a:r>
              <a:rPr lang="en-IN" dirty="0" smtClean="0"/>
              <a:t>*  </a:t>
            </a:r>
            <a:r>
              <a:rPr lang="en-IN" dirty="0"/>
              <a:t>FROM EMPLOYEES WHERE </a:t>
            </a:r>
            <a:r>
              <a:rPr lang="en-IN" dirty="0" smtClean="0"/>
              <a:t> DAY(HIRE_DATE</a:t>
            </a:r>
            <a:r>
              <a:rPr lang="en-IN" dirty="0"/>
              <a:t>)&gt;15;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778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779929"/>
            <a:ext cx="11236926" cy="55348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Examples:</a:t>
            </a:r>
          </a:p>
          <a:p>
            <a:pPr marL="502920" lvl="1" indent="0">
              <a:buNone/>
            </a:pP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IN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IF(1=2, 'Y', 'N');</a:t>
            </a: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	#-- Returns 'N'</a:t>
            </a:r>
          </a:p>
          <a:p>
            <a:pPr marL="502920" lvl="1" indent="0">
              <a:buNone/>
            </a:pPr>
            <a:endParaRPr lang="en-IN" sz="2000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502920" lvl="1" indent="0">
              <a:buNone/>
            </a:pPr>
            <a:r>
              <a:rPr lang="en-IN" sz="20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salary, IF(salary &gt; 10000, 'High', 'Low') AS </a:t>
            </a:r>
            <a:r>
              <a:rPr lang="en-IN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sal_grade</a:t>
            </a: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pPr marL="502920" lvl="1" indent="0">
              <a:buNone/>
            </a:pP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FROM Employees WHERE </a:t>
            </a:r>
            <a:r>
              <a:rPr lang="en-IN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IN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= 123;</a:t>
            </a:r>
          </a:p>
          <a:p>
            <a:pPr marL="502920" lvl="1" indent="0">
              <a:buNone/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IFNULL(NULL, 100);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	-- Returns 100</a:t>
            </a:r>
          </a:p>
          <a:p>
            <a:pPr marL="502920" lvl="1" indent="0">
              <a:buNone/>
            </a:pPr>
            <a:endParaRPr lang="en-US" sz="2000" dirty="0" smtClean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502920" lvl="1" indent="0">
              <a:buNone/>
            </a:pPr>
            <a:r>
              <a:rPr lang="en-US" sz="20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employee_id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department_id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salary, </a:t>
            </a:r>
            <a:r>
              <a:rPr 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IFNULL(</a:t>
            </a:r>
            <a:r>
              <a:rPr lang="en-US" sz="20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commission_pct</a:t>
            </a:r>
            <a:r>
              <a:rPr 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, 0)</a:t>
            </a: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FROM Employees WHERE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department_id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IN (80, 90) AND salary &gt; 10000;</a:t>
            </a:r>
          </a:p>
          <a:p>
            <a:pPr marL="502920" lvl="1" indent="0">
              <a:buNone/>
            </a:pPr>
            <a:endParaRPr lang="en-US" sz="20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NULLIF(10, 20);	#-- Returns 10</a:t>
            </a:r>
          </a:p>
          <a:p>
            <a:pPr marL="502920" lvl="1" indent="0">
              <a:buNone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 FROM Employees WHERE NULLIF(LEFT(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first_name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1), LEFT(</a:t>
            </a:r>
            <a:r>
              <a:rPr lang="en-US" sz="20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</a:rPr>
              <a:t>, 1)) IS NULL;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886507" y="203933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CONTROL FLOW FUNCTIONS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7DB91-5058-6548-AA16-616F206B46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7D1AE42-F0AD-544C-9668-629AB5DCC1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904894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0858F19-F265-BD4E-935C-D72108F5D6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Functions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CF937E-F4ED-F543-8A2A-1AD1C5FA0A9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661650" y="6356350"/>
            <a:ext cx="1530350" cy="365125"/>
          </a:xfrm>
        </p:spPr>
        <p:txBody>
          <a:bodyPr/>
          <a:lstStyle/>
          <a:p>
            <a:fld id="{6A7BD299-4115-435C-9390-0BF281B3F2C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F79BF-E65F-EE43-9E39-E77219635C08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6376988"/>
            <a:ext cx="5910263" cy="365125"/>
          </a:xfrm>
        </p:spPr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64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1297886" cy="4904394"/>
          </a:xfrm>
        </p:spPr>
        <p:txBody>
          <a:bodyPr>
            <a:noAutofit/>
          </a:bodyPr>
          <a:lstStyle/>
          <a:p>
            <a:r>
              <a:rPr lang="en-US" sz="3200" dirty="0"/>
              <a:t>Functions that control the flow of the query based on data value:</a:t>
            </a:r>
          </a:p>
          <a:p>
            <a:pPr lvl="1"/>
            <a:r>
              <a:rPr lang="en-US" sz="2800" dirty="0"/>
              <a:t>IF(expr1, expr2, expr3) - If expr1 is True, return expr2, otherwise </a:t>
            </a:r>
            <a:r>
              <a:rPr lang="en-US" sz="2800" dirty="0" smtClean="0"/>
              <a:t>expr3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/>
              <a:t>IFNULL(expr1, expr2) – If expr1 is not NULL, return expr1, otherwise expr2</a:t>
            </a:r>
          </a:p>
          <a:p>
            <a:pPr lvl="1"/>
            <a:endParaRPr lang="en-US" sz="2800" dirty="0" smtClean="0"/>
          </a:p>
          <a:p>
            <a:pPr lvl="1"/>
            <a:r>
              <a:rPr lang="en-US" sz="2800" dirty="0" smtClean="0"/>
              <a:t>NULLIF(expr1</a:t>
            </a:r>
            <a:r>
              <a:rPr lang="en-US" sz="2800" dirty="0"/>
              <a:t>, expr2) – If expr1 = expr2, return NULL, otherwise expr1</a:t>
            </a:r>
          </a:p>
          <a:p>
            <a:pPr lvl="1"/>
            <a:endParaRPr lang="en-US" sz="2800" dirty="0" smtClean="0"/>
          </a:p>
          <a:p>
            <a:pPr lvl="1"/>
            <a:r>
              <a:rPr lang="en-US" sz="2800" dirty="0" smtClean="0"/>
              <a:t>CASE </a:t>
            </a:r>
            <a:r>
              <a:rPr lang="en-US" sz="2800" dirty="0"/>
              <a:t>value WHEN condition THEN result WHEN condition THEN result … ELSE result END  - To simulate IF-ELSE ladder in SQL</a:t>
            </a:r>
          </a:p>
          <a:p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 FUNCTIONS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3AB30A-C1A9-0F40-AA3B-3E13F10CC1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AAF18-3FD7-4045-B9EB-38427D4E17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16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371600"/>
            <a:ext cx="11252166" cy="494314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Display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salary of </a:t>
            </a:r>
            <a:r>
              <a:rPr lang="en-US" altLang="en-US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employes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by enhancing their salary by 10% if </a:t>
            </a:r>
            <a:r>
              <a:rPr lang="en-US" altLang="en-US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is </a:t>
            </a:r>
            <a:r>
              <a:rPr lang="en-US" altLang="en-US" dirty="0" smtClean="0">
                <a:solidFill>
                  <a:srgbClr val="7030A0"/>
                </a:solidFill>
                <a:latin typeface="Courier New" panose="02070309020205020404" pitchFamily="49" charset="0"/>
              </a:rPr>
              <a:t>IT_PROG , by 15% if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is </a:t>
            </a:r>
            <a:r>
              <a:rPr lang="en-US" altLang="en-US" dirty="0" smtClean="0">
                <a:solidFill>
                  <a:srgbClr val="7030A0"/>
                </a:solidFill>
                <a:latin typeface="Courier New" panose="02070309020205020404" pitchFamily="49" charset="0"/>
              </a:rPr>
              <a:t>ST_CLERK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by 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20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% if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is </a:t>
            </a:r>
            <a:r>
              <a:rPr lang="en-US" altLang="en-US" dirty="0" smtClean="0">
                <a:solidFill>
                  <a:srgbClr val="7030A0"/>
                </a:solidFill>
                <a:latin typeface="Courier New" panose="02070309020205020404" pitchFamily="49" charset="0"/>
              </a:rPr>
              <a:t>SA_REP and no change in salary for rest.</a:t>
            </a: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dirty="0" smtClean="0"/>
          </a:p>
          <a:p>
            <a:r>
              <a:rPr lang="en-US" dirty="0" smtClean="0"/>
              <a:t>CASE </a:t>
            </a:r>
            <a:r>
              <a:rPr lang="en-US" dirty="0"/>
              <a:t>expressions allow to use the IF-THEN-ELSE logic in SQL statements without the need to invoke procedures.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salary,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</a:t>
            </a: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CASE </a:t>
            </a:r>
            <a:r>
              <a:rPr lang="en-US" altLang="en-US" dirty="0" err="1">
                <a:solidFill>
                  <a:srgbClr val="7030A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WHEN 'IT_PROG'  THEN  1.10*salary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                  WHEN 'ST_CLERK' THEN  1.15*salary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                  WHEN 'SA_REP'   THEN  1.20*salary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Courier New" panose="02070309020205020404" pitchFamily="49" charset="0"/>
              </a:rPr>
              <a:t>       ELSE      salary END AS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REVISED_SALARY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Employees;</a:t>
            </a:r>
          </a:p>
          <a:p>
            <a:pPr lvl="1" indent="-487512" defTabSz="56298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itchFamily="2" charset="2"/>
              <a:buChar char="Ø"/>
            </a:pPr>
            <a:r>
              <a:rPr lang="en-US" altLang="en-US" sz="2400" dirty="0">
                <a:sym typeface="Wingdings" panose="05000000000000000000" pitchFamily="2" charset="2"/>
              </a:rPr>
              <a:t>Both expressions, after WHEN and THEN, must be of the same data type</a:t>
            </a:r>
          </a:p>
          <a:p>
            <a:pPr lvl="1" indent="-487512" defTabSz="56298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Wingdings" pitchFamily="2" charset="2"/>
              <a:buChar char="Ø"/>
            </a:pPr>
            <a:r>
              <a:rPr lang="en-US" altLang="en-US" sz="2400" dirty="0">
                <a:sym typeface="Wingdings" panose="05000000000000000000" pitchFamily="2" charset="2"/>
              </a:rPr>
              <a:t>All of the return values also must be of the same data type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CASE EXPRESSION</a:t>
            </a:r>
            <a:br>
              <a:rPr lang="en-US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35A01C-88E1-8A48-9D71-D699E9283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8EC3B5-5F18-4844-87B3-3CC1879B60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134604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GROUP FUNCTIONS</a:t>
            </a:r>
          </a:p>
        </p:txBody>
      </p:sp>
    </p:spTree>
    <p:extLst>
      <p:ext uri="{BB962C8B-B14F-4D97-AF65-F5344CB8AC3E}">
        <p14:creationId xmlns:p14="http://schemas.microsoft.com/office/powerpoint/2010/main" val="2825457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Group functions operate on sets of rows and outputs one result per group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FUNCTIONS </a:t>
            </a:r>
            <a:br>
              <a:rPr lang="en-US" dirty="0"/>
            </a:b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4CA29A-F9BF-6D4A-BA3B-AADC76F018B2}"/>
              </a:ext>
            </a:extLst>
          </p:cNvPr>
          <p:cNvGrpSpPr/>
          <p:nvPr/>
        </p:nvGrpSpPr>
        <p:grpSpPr>
          <a:xfrm>
            <a:off x="654256" y="2117567"/>
            <a:ext cx="6473092" cy="3964086"/>
            <a:chOff x="2622547" y="2286996"/>
            <a:chExt cx="6473092" cy="3964086"/>
          </a:xfrm>
        </p:grpSpPr>
        <p:pic>
          <p:nvPicPr>
            <p:cNvPr id="4" name="Picture 20" descr="C:\salome_official\projects\11gR2\screenshots\les5_4s_a.g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4731" y="2677619"/>
              <a:ext cx="2628900" cy="2525713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/>
            <p:cNvSpPr>
              <a:spLocks noChangeArrowheads="1"/>
            </p:cNvSpPr>
            <p:nvPr/>
          </p:nvSpPr>
          <p:spPr bwMode="gray">
            <a:xfrm>
              <a:off x="7270014" y="4073032"/>
              <a:ext cx="1825625" cy="1012825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 altLang="en-US"/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2622547" y="2286996"/>
              <a:ext cx="1237518" cy="3699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0"/>
                </a:spcBef>
                <a:buClrTx/>
                <a:buFontTx/>
                <a:buNone/>
              </a:pPr>
              <a:r>
                <a:rPr lang="en-US" altLang="en-US" dirty="0">
                  <a:latin typeface="Helvetica LT Std Cond Light" panose="020B0406020202030204" pitchFamily="34" charset="0"/>
                </a:rPr>
                <a:t>EMPLOYEES</a:t>
              </a:r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gray">
            <a:xfrm>
              <a:off x="5351093" y="2661744"/>
              <a:ext cx="1918921" cy="3589338"/>
            </a:xfrm>
            <a:custGeom>
              <a:avLst/>
              <a:gdLst>
                <a:gd name="T0" fmla="*/ 0 w 1359"/>
                <a:gd name="T1" fmla="*/ 2147483647 h 2543"/>
                <a:gd name="T2" fmla="*/ 0 w 1359"/>
                <a:gd name="T3" fmla="*/ 0 h 2543"/>
                <a:gd name="T4" fmla="*/ 2147483647 w 1359"/>
                <a:gd name="T5" fmla="*/ 2147483647 h 2543"/>
                <a:gd name="T6" fmla="*/ 2147483647 w 1359"/>
                <a:gd name="T7" fmla="*/ 2147483647 h 2543"/>
                <a:gd name="T8" fmla="*/ 0 w 1359"/>
                <a:gd name="T9" fmla="*/ 2147483647 h 254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359"/>
                <a:gd name="T16" fmla="*/ 0 h 2543"/>
                <a:gd name="T17" fmla="*/ 1359 w 1359"/>
                <a:gd name="T18" fmla="*/ 2543 h 2543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359" h="2543">
                  <a:moveTo>
                    <a:pt x="0" y="2542"/>
                  </a:moveTo>
                  <a:lnTo>
                    <a:pt x="0" y="0"/>
                  </a:lnTo>
                  <a:lnTo>
                    <a:pt x="1358" y="962"/>
                  </a:lnTo>
                  <a:lnTo>
                    <a:pt x="1358" y="1702"/>
                  </a:lnTo>
                  <a:lnTo>
                    <a:pt x="0" y="2542"/>
                  </a:lnTo>
                </a:path>
              </a:pathLst>
            </a:custGeom>
            <a:solidFill>
              <a:srgbClr val="00B0F0">
                <a:alpha val="50195"/>
              </a:srgb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5314581" y="4166694"/>
              <a:ext cx="2278062" cy="636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85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altLang="en-US" dirty="0">
                  <a:latin typeface="+mn-lt"/>
                </a:rPr>
                <a:t>Maximum salary in EMPLOYEES</a:t>
              </a:r>
              <a:r>
                <a:rPr lang="en-US" altLang="en-US" sz="2400" dirty="0">
                  <a:latin typeface="+mn-lt"/>
                </a:rPr>
                <a:t> </a:t>
              </a:r>
              <a:r>
                <a:rPr lang="en-US" altLang="en-US" dirty="0">
                  <a:latin typeface="+mn-lt"/>
                </a:rPr>
                <a:t>table</a:t>
              </a:r>
            </a:p>
          </p:txBody>
        </p:sp>
        <p:sp>
          <p:nvSpPr>
            <p:cNvPr id="9" name="Text Box 11"/>
            <p:cNvSpPr txBox="1">
              <a:spLocks noChangeArrowheads="1"/>
            </p:cNvSpPr>
            <p:nvPr/>
          </p:nvSpPr>
          <p:spPr bwMode="gray">
            <a:xfrm>
              <a:off x="2622547" y="5085857"/>
              <a:ext cx="366713" cy="390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 type="none" w="sm" len="sm"/>
                  <a:tailEnd type="none" w="med" len="lg"/>
                </a14:hiddenLine>
              </a:ext>
            </a:extLst>
          </p:spPr>
          <p:txBody>
            <a:bodyPr lIns="12700" tIns="12700" rIns="12700" bIns="12700">
              <a:spAutoFit/>
            </a:bodyPr>
            <a:lstStyle>
              <a:lvl1pPr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822325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822325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>
                  <a:srgbClr val="000000"/>
                </a:buClr>
              </a:pPr>
              <a:r>
                <a:rPr lang="en-US" altLang="en-US" sz="2400" dirty="0"/>
                <a:t>…</a:t>
              </a:r>
            </a:p>
          </p:txBody>
        </p:sp>
        <p:pic>
          <p:nvPicPr>
            <p:cNvPr id="10" name="Picture 21" descr="C:\salome_official\projects\11gR2\screenshots\les5_4s_b.gif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04731" y="5511307"/>
              <a:ext cx="2628900" cy="6858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9"/>
            <p:cNvSpPr>
              <a:spLocks noChangeArrowheads="1"/>
            </p:cNvSpPr>
            <p:nvPr/>
          </p:nvSpPr>
          <p:spPr bwMode="gray">
            <a:xfrm>
              <a:off x="4554780" y="2666507"/>
              <a:ext cx="790575" cy="3540125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 altLang="en-US"/>
            </a:p>
          </p:txBody>
        </p:sp>
        <p:pic>
          <p:nvPicPr>
            <p:cNvPr id="12" name="Picture 22" descr="C:\salome_official\projects\11gR2\screenshots\les5_4s_c.gif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92643" y="4341320"/>
              <a:ext cx="1165225" cy="457200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Rectangle 12"/>
            <p:cNvSpPr>
              <a:spLocks noChangeArrowheads="1"/>
            </p:cNvSpPr>
            <p:nvPr/>
          </p:nvSpPr>
          <p:spPr bwMode="gray">
            <a:xfrm>
              <a:off x="7634766" y="4542931"/>
              <a:ext cx="1157287" cy="252413"/>
            </a:xfrm>
            <a:prstGeom prst="rect">
              <a:avLst/>
            </a:prstGeom>
            <a:noFill/>
            <a:ln w="28575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en-IN" altLang="en-US"/>
            </a:p>
          </p:txBody>
        </p:sp>
      </p:grpSp>
      <p:graphicFrame>
        <p:nvGraphicFramePr>
          <p:cNvPr id="18" name="Content Placeholder 9">
            <a:extLst>
              <a:ext uri="{FF2B5EF4-FFF2-40B4-BE49-F238E27FC236}">
                <a16:creationId xmlns:a16="http://schemas.microsoft.com/office/drawing/2014/main" id="{F02FEB7B-42DD-EE42-9DBB-9854C44E02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2533025"/>
              </p:ext>
            </p:extLst>
          </p:nvPr>
        </p:nvGraphicFramePr>
        <p:xfrm>
          <a:off x="7700545" y="2587732"/>
          <a:ext cx="3532569" cy="35715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0D4C3ABD-F8C6-6B47-9438-5DDA61E67D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C0206633-120B-2541-AC06-656C202194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770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C30EEF36-BE9A-412E-B2E8-B02F3DB7F7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1FE2A332-5449-A645-82E2-7E92E6979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2BDEE1F1-F12E-45AF-941A-F4255DA833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C3C1BDC4-2BA0-418B-B037-1F020923CB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70D71D02-D32E-49B0-9EFE-F3499B79F3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1097CE37-01D3-455A-9BA4-83EC9970C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4741AB31-1CE8-435B-864E-22735BE7FC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dgm id="{974E166A-3FA3-45FD-BFE5-8A8D7A5402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Sub>
          <a:bldDgm bld="one"/>
        </p:bldSub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766482"/>
            <a:ext cx="11278164" cy="597049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COUNT(*) returns the number of rows in a table</a:t>
            </a:r>
          </a:p>
          <a:p>
            <a:r>
              <a:rPr lang="en-US" dirty="0"/>
              <a:t>Display number of employees in department 50.</a:t>
            </a:r>
          </a:p>
          <a:p>
            <a:endParaRPr lang="en-US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COUNT(*)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</a:t>
            </a: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>Employees 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WHERE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= 50;</a:t>
            </a:r>
          </a:p>
          <a:p>
            <a:endParaRPr lang="en-IN" dirty="0">
              <a:latin typeface="Helvetica LT Std Cond Light" pitchFamily="34" charset="0"/>
            </a:endParaRPr>
          </a:p>
          <a:p>
            <a:r>
              <a:rPr lang="en-IN" dirty="0">
                <a:latin typeface="Helvetica LT Std Cond Light" pitchFamily="34" charset="0"/>
              </a:rPr>
              <a:t>COUNT(expr) returns the number of rows with non-null values for </a:t>
            </a:r>
            <a:r>
              <a:rPr lang="en-IN" dirty="0" smtClean="0">
                <a:latin typeface="Helvetica LT Std Cond Light" pitchFamily="34" charset="0"/>
              </a:rPr>
              <a:t>expr</a:t>
            </a:r>
          </a:p>
          <a:p>
            <a:r>
              <a:rPr lang="en-US" dirty="0"/>
              <a:t>Display number of </a:t>
            </a:r>
            <a:r>
              <a:rPr lang="en-US" dirty="0" smtClean="0"/>
              <a:t>employees who get </a:t>
            </a:r>
            <a:r>
              <a:rPr lang="en-US" dirty="0" err="1" smtClean="0"/>
              <a:t>commission_pct</a:t>
            </a:r>
            <a:endParaRPr lang="en-IN" dirty="0" smtClean="0">
              <a:latin typeface="Helvetica LT Std Cond Light" pitchFamily="34" charset="0"/>
            </a:endParaRPr>
          </a:p>
          <a:p>
            <a:endParaRPr lang="en-US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commission_pct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</a:t>
            </a: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>Employees 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WHERE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= 50;</a:t>
            </a:r>
          </a:p>
          <a:p>
            <a:endParaRPr lang="en-IN" dirty="0">
              <a:latin typeface="Helvetica LT Std Cond Light" panose="020B0406020202030204" pitchFamily="34" charset="0"/>
            </a:endParaRPr>
          </a:p>
          <a:p>
            <a:r>
              <a:rPr lang="en-IN" dirty="0">
                <a:latin typeface="Helvetica LT Std Cond Light" panose="020B0406020202030204" pitchFamily="34" charset="0"/>
              </a:rPr>
              <a:t>COUNT(DISTINCT expr) returns the number of distinct non-null values of expr. </a:t>
            </a:r>
            <a:endParaRPr lang="en-IN" dirty="0" smtClean="0">
              <a:latin typeface="Helvetica LT Std Cond Light" panose="020B0406020202030204" pitchFamily="34" charset="0"/>
            </a:endParaRPr>
          </a:p>
          <a:p>
            <a:r>
              <a:rPr lang="en-IN" dirty="0" smtClean="0">
                <a:latin typeface="Helvetica LT Std Cond Light" panose="020B0406020202030204" pitchFamily="34" charset="0"/>
              </a:rPr>
              <a:t>Displays </a:t>
            </a:r>
            <a:r>
              <a:rPr lang="en-IN" dirty="0">
                <a:latin typeface="Helvetica LT Std Cond Light" panose="020B0406020202030204" pitchFamily="34" charset="0"/>
              </a:rPr>
              <a:t>the number of distinct departments in the EMPLOYEES </a:t>
            </a:r>
            <a:r>
              <a:rPr lang="en-IN" dirty="0" smtClean="0">
                <a:latin typeface="Helvetica LT Std Cond Light" panose="020B0406020202030204" pitchFamily="34" charset="0"/>
              </a:rPr>
              <a:t>table</a:t>
            </a:r>
          </a:p>
          <a:p>
            <a:endParaRPr lang="en-IN" dirty="0" smtClean="0">
              <a:latin typeface="Helvetica LT Std Cond Light" panose="020B0406020202030204" pitchFamily="34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COUNT(DISTINCT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3436" y="150144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USING COUNT FUNCTION </a:t>
            </a:r>
            <a:br>
              <a:rPr lang="en-US" dirty="0"/>
            </a:b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F3DE50C-2C41-B645-8948-F1D754A359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D85B6F20-14C7-D742-83EA-7C8563BD0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475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900954"/>
            <a:ext cx="11297886" cy="5413788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All group functions ignore null values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Functions </a:t>
            </a:r>
            <a:r>
              <a:rPr lang="en-US" dirty="0"/>
              <a:t>like IF, </a:t>
            </a:r>
            <a:r>
              <a:rPr lang="en-US" dirty="0">
                <a:solidFill>
                  <a:srgbClr val="FF0000"/>
                </a:solidFill>
              </a:rPr>
              <a:t>IFNULL</a:t>
            </a:r>
            <a:r>
              <a:rPr lang="en-US" dirty="0"/>
              <a:t>, etc. can be used to make group functions consider them</a:t>
            </a:r>
          </a:p>
          <a:p>
            <a:r>
              <a:rPr lang="en-US" dirty="0" smtClean="0"/>
              <a:t>Display </a:t>
            </a:r>
            <a:r>
              <a:rPr lang="en-US" dirty="0"/>
              <a:t>the average, highest, lowest, and sum of monthly salaries for all sales representatives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endParaRPr lang="en-US" altLang="en-US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 smtClean="0"/>
              <a:t>SELECT AVG (</a:t>
            </a:r>
            <a:r>
              <a:rPr lang="en-US" altLang="en-US" dirty="0"/>
              <a:t>salary), MAX(salary),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/>
              <a:t>           </a:t>
            </a:r>
            <a:r>
              <a:rPr lang="en-US" altLang="en-US" dirty="0" smtClean="0"/>
              <a:t>  </a:t>
            </a:r>
            <a:r>
              <a:rPr lang="en-US" altLang="en-US" dirty="0"/>
              <a:t>MIN(salary), SUM(salary)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/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/>
              <a:t>	WHERE  </a:t>
            </a:r>
            <a:r>
              <a:rPr lang="en-US" altLang="en-US" dirty="0" err="1"/>
              <a:t>job_id</a:t>
            </a:r>
            <a:r>
              <a:rPr lang="en-US" altLang="en-US" dirty="0"/>
              <a:t> LIKE '%REP%';</a:t>
            </a:r>
          </a:p>
          <a:p>
            <a:pPr>
              <a:spcBef>
                <a:spcPct val="0"/>
              </a:spcBef>
            </a:pPr>
            <a:endParaRPr lang="en-IN" dirty="0">
              <a:latin typeface="Helvetica LT Std Cond Light" panose="020B0406020202030204" pitchFamily="34" charset="0"/>
            </a:endParaRPr>
          </a:p>
          <a:p>
            <a:r>
              <a:rPr lang="en-IN" dirty="0" smtClean="0"/>
              <a:t>Display the </a:t>
            </a:r>
            <a:r>
              <a:rPr lang="en-IN" dirty="0"/>
              <a:t>earliest and latest join dates of employees</a:t>
            </a:r>
            <a:endParaRPr lang="en-US" altLang="en-US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endParaRPr lang="en-US" altLang="en-US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 smtClean="0"/>
              <a:t>SELECT </a:t>
            </a:r>
            <a:r>
              <a:rPr lang="en-US" altLang="en-US" dirty="0"/>
              <a:t>MIN(</a:t>
            </a:r>
            <a:r>
              <a:rPr lang="en-US" altLang="en-US" dirty="0" err="1"/>
              <a:t>hire_date</a:t>
            </a:r>
            <a:r>
              <a:rPr lang="en-US" altLang="en-US" dirty="0"/>
              <a:t>), MAX(</a:t>
            </a:r>
            <a:r>
              <a:rPr lang="en-US" altLang="en-US" dirty="0" err="1"/>
              <a:t>hire_date</a:t>
            </a:r>
            <a:r>
              <a:rPr lang="en-US" altLang="en-US" dirty="0"/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/>
              <a:t>	FROM	  Employees;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41048" y="177039"/>
            <a:ext cx="9545006" cy="369812"/>
          </a:xfrm>
        </p:spPr>
        <p:txBody>
          <a:bodyPr/>
          <a:lstStyle/>
          <a:p>
            <a:pPr algn="ctr"/>
            <a:r>
              <a:rPr lang="en-US"/>
              <a:t>USING GROUP FUNCTIONS </a:t>
            </a:r>
            <a:br>
              <a:rPr lang="en-US"/>
            </a:b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177E3B0-3666-4E47-8CC0-9E377B7068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E00BE61C-FA5E-664C-97EA-09D265AE3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75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887506"/>
            <a:ext cx="11278164" cy="5427235"/>
          </a:xfrm>
        </p:spPr>
        <p:txBody>
          <a:bodyPr>
            <a:normAutofit/>
          </a:bodyPr>
          <a:lstStyle/>
          <a:p>
            <a:r>
              <a:rPr lang="en-US" dirty="0"/>
              <a:t>Group functions ignore null values in the column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/>
            </a:r>
            <a:b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>	SELECT 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AVG(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commission_pct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</a:t>
            </a:r>
          </a:p>
          <a:p>
            <a:endParaRPr lang="en-IN" dirty="0">
              <a:latin typeface="Helvetica LT Std Cond Light" panose="020B0406020202030204" pitchFamily="34" charset="0"/>
            </a:endParaRPr>
          </a:p>
          <a:p>
            <a:r>
              <a:rPr lang="en-IN" dirty="0">
                <a:latin typeface="Helvetica LT Std Cond Light" panose="020B0406020202030204" pitchFamily="34" charset="0"/>
              </a:rPr>
              <a:t>COUNT(expr) returns the number of rows with non-null values for expr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endParaRPr lang="en-US" altLang="en-US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>SELECT AVG(IFNULL(</a:t>
            </a:r>
            <a:r>
              <a:rPr lang="en-US" altLang="en-US" dirty="0" err="1" smtClean="0">
                <a:solidFill>
                  <a:srgbClr val="000000"/>
                </a:solidFill>
                <a:latin typeface="Courier Regular" pitchFamily="2" charset="0"/>
              </a:rPr>
              <a:t>commission_pct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0))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</a:t>
            </a:r>
          </a:p>
          <a:p>
            <a:pPr marL="0" indent="0">
              <a:spcBef>
                <a:spcPct val="0"/>
              </a:spcBef>
              <a:buNone/>
            </a:pP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15860" y="230827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GROUP FUNCTIONS AND NULL VALUES </a:t>
            </a:r>
            <a:br>
              <a:rPr lang="en-US" dirty="0"/>
            </a:b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3B71854-4AF6-A948-A70F-60D698477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6810301A-A6F0-8640-B4D5-4ED1D20B6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152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818679"/>
            <a:ext cx="10622576" cy="875650"/>
          </a:xfrm>
        </p:spPr>
        <p:txBody>
          <a:bodyPr/>
          <a:lstStyle/>
          <a:p>
            <a:r>
              <a:rPr lang="en-US" dirty="0"/>
              <a:t>GROUP BY clause divides the rows into groups</a:t>
            </a:r>
          </a:p>
          <a:p>
            <a:r>
              <a:rPr lang="en-US" dirty="0"/>
              <a:t>Summary information of each group can be obtained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54495" y="203933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GROUPING ROWS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27" descr="C:\salome_official\projects\11gR2\screenshots\les5_13s_a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252" y="2434679"/>
            <a:ext cx="2680872" cy="2876176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 3"/>
          <p:cNvSpPr>
            <a:spLocks/>
          </p:cNvSpPr>
          <p:nvPr/>
        </p:nvSpPr>
        <p:spPr bwMode="gray">
          <a:xfrm>
            <a:off x="5098980" y="2416133"/>
            <a:ext cx="1602695" cy="3719340"/>
          </a:xfrm>
          <a:custGeom>
            <a:avLst/>
            <a:gdLst>
              <a:gd name="T0" fmla="*/ 0 w 1210"/>
              <a:gd name="T1" fmla="*/ 2147483647 h 2607"/>
              <a:gd name="T2" fmla="*/ 0 w 1210"/>
              <a:gd name="T3" fmla="*/ 0 h 2607"/>
              <a:gd name="T4" fmla="*/ 2147483647 w 1210"/>
              <a:gd name="T5" fmla="*/ 2147483647 h 2607"/>
              <a:gd name="T6" fmla="*/ 2147483647 w 1210"/>
              <a:gd name="T7" fmla="*/ 2147483647 h 2607"/>
              <a:gd name="T8" fmla="*/ 0 w 1210"/>
              <a:gd name="T9" fmla="*/ 2147483647 h 260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10"/>
              <a:gd name="T16" fmla="*/ 0 h 2607"/>
              <a:gd name="T17" fmla="*/ 1210 w 1210"/>
              <a:gd name="T18" fmla="*/ 2607 h 260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10" h="2607">
                <a:moveTo>
                  <a:pt x="0" y="2606"/>
                </a:moveTo>
                <a:lnTo>
                  <a:pt x="0" y="0"/>
                </a:lnTo>
                <a:lnTo>
                  <a:pt x="1209" y="741"/>
                </a:lnTo>
                <a:lnTo>
                  <a:pt x="1209" y="1849"/>
                </a:lnTo>
                <a:lnTo>
                  <a:pt x="0" y="2606"/>
                </a:lnTo>
              </a:path>
            </a:pathLst>
          </a:custGeom>
          <a:solidFill>
            <a:srgbClr val="00B0F0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246506" y="2066597"/>
            <a:ext cx="1381316" cy="360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ClrTx/>
              <a:buFontTx/>
              <a:buNone/>
            </a:pPr>
            <a:r>
              <a:rPr lang="en-US" altLang="en-US" sz="2000" dirty="0">
                <a:latin typeface="Helvetica LT Std Cond Light" panose="020B0406020202030204" pitchFamily="34" charset="0"/>
              </a:rPr>
              <a:t>EMPLOYEES</a:t>
            </a: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gray">
          <a:xfrm>
            <a:off x="2359828" y="5171041"/>
            <a:ext cx="373963" cy="350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 type="none" w="sm" len="sm"/>
                <a:tailEnd type="none" w="med" len="lg"/>
              </a14:hiddenLine>
            </a:ext>
          </a:extLst>
        </p:spPr>
        <p:txBody>
          <a:bodyPr lIns="12700" tIns="12700" rIns="12700" bIns="12700">
            <a:spAutoFit/>
          </a:bodyPr>
          <a:lstStyle>
            <a:lvl1pPr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>
                <a:srgbClr val="000000"/>
              </a:buClr>
            </a:pPr>
            <a:r>
              <a:rPr lang="en-US" altLang="en-US" sz="2400"/>
              <a:t>…</a:t>
            </a:r>
          </a:p>
        </p:txBody>
      </p:sp>
      <p:sp>
        <p:nvSpPr>
          <p:cNvPr id="8" name="Rectangle 9"/>
          <p:cNvSpPr>
            <a:spLocks noChangeArrowheads="1"/>
          </p:cNvSpPr>
          <p:nvPr/>
        </p:nvSpPr>
        <p:spPr bwMode="gray">
          <a:xfrm>
            <a:off x="2411632" y="2631560"/>
            <a:ext cx="2688967" cy="205441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9" name="Rectangle 10"/>
          <p:cNvSpPr>
            <a:spLocks noChangeArrowheads="1"/>
          </p:cNvSpPr>
          <p:nvPr/>
        </p:nvSpPr>
        <p:spPr bwMode="gray">
          <a:xfrm>
            <a:off x="2411632" y="2835575"/>
            <a:ext cx="2688967" cy="370935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10" name="Rectangle 11"/>
          <p:cNvSpPr>
            <a:spLocks noChangeArrowheads="1"/>
          </p:cNvSpPr>
          <p:nvPr/>
        </p:nvSpPr>
        <p:spPr bwMode="gray">
          <a:xfrm>
            <a:off x="2411632" y="3207937"/>
            <a:ext cx="2690585" cy="1054313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11" name="Rectangle 12"/>
          <p:cNvSpPr>
            <a:spLocks noChangeArrowheads="1"/>
          </p:cNvSpPr>
          <p:nvPr/>
        </p:nvSpPr>
        <p:spPr bwMode="gray">
          <a:xfrm>
            <a:off x="2411632" y="4263676"/>
            <a:ext cx="2680872" cy="594924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gray">
          <a:xfrm>
            <a:off x="2411632" y="4861453"/>
            <a:ext cx="2669540" cy="447976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n-IN" altLang="en-US"/>
          </a:p>
        </p:txBody>
      </p:sp>
      <p:grpSp>
        <p:nvGrpSpPr>
          <p:cNvPr id="13" name="Group 15"/>
          <p:cNvGrpSpPr>
            <a:grpSpLocks/>
          </p:cNvGrpSpPr>
          <p:nvPr/>
        </p:nvGrpSpPr>
        <p:grpSpPr bwMode="auto">
          <a:xfrm>
            <a:off x="5176683" y="2621574"/>
            <a:ext cx="530994" cy="2627935"/>
            <a:chOff x="2518" y="1315"/>
            <a:chExt cx="328" cy="1842"/>
          </a:xfrm>
        </p:grpSpPr>
        <p:sp>
          <p:nvSpPr>
            <p:cNvPr id="14" name="Rectangle 16"/>
            <p:cNvSpPr>
              <a:spLocks noChangeArrowheads="1"/>
            </p:cNvSpPr>
            <p:nvPr/>
          </p:nvSpPr>
          <p:spPr bwMode="auto">
            <a:xfrm>
              <a:off x="2518" y="1315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4400</a:t>
              </a:r>
            </a:p>
          </p:txBody>
        </p:sp>
        <p:sp>
          <p:nvSpPr>
            <p:cNvPr id="15" name="Rectangle 17"/>
            <p:cNvSpPr>
              <a:spLocks noChangeArrowheads="1"/>
            </p:cNvSpPr>
            <p:nvPr/>
          </p:nvSpPr>
          <p:spPr bwMode="auto">
            <a:xfrm>
              <a:off x="2518" y="1540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9500</a:t>
              </a:r>
            </a:p>
          </p:txBody>
        </p:sp>
        <p:sp>
          <p:nvSpPr>
            <p:cNvPr id="16" name="Rectangle 18"/>
            <p:cNvSpPr>
              <a:spLocks noChangeArrowheads="1"/>
            </p:cNvSpPr>
            <p:nvPr/>
          </p:nvSpPr>
          <p:spPr bwMode="auto">
            <a:xfrm>
              <a:off x="2518" y="1995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3500</a:t>
              </a:r>
            </a:p>
          </p:txBody>
        </p:sp>
        <p:sp>
          <p:nvSpPr>
            <p:cNvPr id="17" name="Rectangle 19"/>
            <p:cNvSpPr>
              <a:spLocks noChangeArrowheads="1"/>
            </p:cNvSpPr>
            <p:nvPr/>
          </p:nvSpPr>
          <p:spPr bwMode="auto">
            <a:xfrm>
              <a:off x="2518" y="2503"/>
              <a:ext cx="285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6400</a:t>
              </a:r>
            </a:p>
          </p:txBody>
        </p:sp>
        <p:sp>
          <p:nvSpPr>
            <p:cNvPr id="18" name="Rectangle 20"/>
            <p:cNvSpPr>
              <a:spLocks noChangeArrowheads="1"/>
            </p:cNvSpPr>
            <p:nvPr/>
          </p:nvSpPr>
          <p:spPr bwMode="auto">
            <a:xfrm>
              <a:off x="2518" y="2937"/>
              <a:ext cx="328" cy="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46038" rIns="92075" bIns="46038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60000"/>
                </a:spcBef>
                <a:buClrTx/>
                <a:buFontTx/>
                <a:buNone/>
              </a:pPr>
              <a:r>
                <a:rPr lang="en-US" altLang="en-US" sz="1200" dirty="0">
                  <a:latin typeface="+mn-lt"/>
                </a:rPr>
                <a:t>10033</a:t>
              </a:r>
            </a:p>
          </p:txBody>
        </p:sp>
      </p:grpSp>
      <p:sp>
        <p:nvSpPr>
          <p:cNvPr id="19" name="Rectangle 21"/>
          <p:cNvSpPr>
            <a:spLocks noChangeArrowheads="1"/>
          </p:cNvSpPr>
          <p:nvPr/>
        </p:nvSpPr>
        <p:spPr bwMode="auto">
          <a:xfrm>
            <a:off x="6524787" y="2670589"/>
            <a:ext cx="3332136" cy="646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2075" tIns="46038" rIns="92075" bIns="46038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0"/>
              </a:spcBef>
              <a:buClrTx/>
              <a:buFontTx/>
              <a:buNone/>
            </a:pPr>
            <a:r>
              <a:rPr lang="en-US" altLang="en-US" dirty="0">
                <a:latin typeface="+mn-lt"/>
              </a:rPr>
              <a:t>Average salary in the EMPLOYEES table for each department</a:t>
            </a:r>
          </a:p>
        </p:txBody>
      </p:sp>
      <p:pic>
        <p:nvPicPr>
          <p:cNvPr id="20" name="Picture 28" descr="C:\salome_official\projects\11gR2\screenshots\les5_13_b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6489" y="5506310"/>
            <a:ext cx="2680872" cy="61632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30" descr="C:\salome_official\projects\11gR2\screenshots\les5_13_c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790" y="3342044"/>
            <a:ext cx="3485457" cy="1858957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1FFD2A12-0328-C64F-8FCA-DA9BD6810B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25" name="Footer Placeholder 24">
            <a:extLst>
              <a:ext uri="{FF2B5EF4-FFF2-40B4-BE49-F238E27FC236}">
                <a16:creationId xmlns:a16="http://schemas.microsoft.com/office/drawing/2014/main" id="{F41E2D85-D76E-2544-820A-54BB1D589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83883" y="5880132"/>
            <a:ext cx="5911517" cy="365125"/>
          </a:xfrm>
        </p:spPr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53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793376"/>
            <a:ext cx="11252166" cy="588174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WHERE clause can be used to restrict rows before dividing them into groups</a:t>
            </a:r>
          </a:p>
          <a:p>
            <a:r>
              <a:rPr lang="en-US" dirty="0"/>
              <a:t>Cannot use a column alias in the GROUP BY </a:t>
            </a:r>
            <a:r>
              <a:rPr lang="en-US" dirty="0" smtClean="0"/>
              <a:t>clause</a:t>
            </a:r>
          </a:p>
          <a:p>
            <a:endParaRPr lang="en-US" dirty="0" smtClean="0"/>
          </a:p>
          <a:p>
            <a:r>
              <a:rPr lang="en-US" altLang="en-US" sz="4000" dirty="0" smtClean="0">
                <a:solidFill>
                  <a:srgbClr val="000000"/>
                </a:solidFill>
                <a:latin typeface="Courier Regular" pitchFamily="2" charset="0"/>
              </a:rPr>
              <a:t>List the average salary of employees of each department</a:t>
            </a:r>
            <a:r>
              <a:rPr lang="en-US" altLang="en-US" sz="3400" dirty="0" smtClean="0">
                <a:solidFill>
                  <a:srgbClr val="000000"/>
                </a:solidFill>
                <a:latin typeface="Courier Regular" pitchFamily="2" charset="0"/>
              </a:rPr>
              <a:t>.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4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sz="3400" dirty="0" smtClean="0">
                <a:solidFill>
                  <a:srgbClr val="000000"/>
                </a:solidFill>
                <a:latin typeface="Courier Regular" pitchFamily="2" charset="0"/>
              </a:rPr>
              <a:t>SELECT   </a:t>
            </a:r>
            <a:r>
              <a:rPr lang="en-US" altLang="en-US" sz="34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sz="3400" dirty="0">
                <a:solidFill>
                  <a:srgbClr val="000000"/>
                </a:solidFill>
                <a:latin typeface="Courier Regular" pitchFamily="2" charset="0"/>
              </a:rPr>
              <a:t>, AVG(salary)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400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400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sz="34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sz="3400" dirty="0">
                <a:solidFill>
                  <a:srgbClr val="000000"/>
                </a:solidFill>
                <a:latin typeface="Courier Regular" pitchFamily="2" charset="0"/>
              </a:rPr>
              <a:t> ;</a:t>
            </a:r>
          </a:p>
          <a:p>
            <a:endParaRPr lang="en-US" sz="3400" dirty="0"/>
          </a:p>
          <a:p>
            <a:r>
              <a:rPr lang="en-US" sz="3400" dirty="0" smtClean="0"/>
              <a:t>List </a:t>
            </a:r>
            <a:r>
              <a:rPr lang="en-US" sz="3400" dirty="0"/>
              <a:t>the </a:t>
            </a:r>
            <a:r>
              <a:rPr lang="en-US" sz="3400" dirty="0" smtClean="0"/>
              <a:t>total </a:t>
            </a:r>
            <a:r>
              <a:rPr lang="en-US" sz="3400" dirty="0"/>
              <a:t>salary of employees </a:t>
            </a:r>
            <a:r>
              <a:rPr lang="en-US" sz="3400" dirty="0" smtClean="0"/>
              <a:t>in each department based on </a:t>
            </a:r>
            <a:r>
              <a:rPr lang="en-US" sz="3400" dirty="0" err="1" smtClean="0"/>
              <a:t>JOB_id</a:t>
            </a:r>
            <a:r>
              <a:rPr lang="en-US" sz="3400" dirty="0" smtClean="0"/>
              <a:t>.  </a:t>
            </a:r>
            <a:endParaRPr lang="en-US" sz="3400" dirty="0"/>
          </a:p>
          <a:p>
            <a:endParaRPr lang="en-US" sz="3400" dirty="0" smtClean="0"/>
          </a:p>
          <a:p>
            <a:pPr marL="0" indent="0">
              <a:spcBef>
                <a:spcPct val="0"/>
              </a:spcBef>
              <a:buNone/>
            </a:pP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IN" altLang="en-US" sz="3400" dirty="0" smtClean="0">
                <a:solidFill>
                  <a:srgbClr val="000000"/>
                </a:solidFill>
                <a:latin typeface="Courier Regular" pitchFamily="2" charset="0"/>
              </a:rPr>
              <a:t>SELECT   </a:t>
            </a:r>
            <a:r>
              <a:rPr lang="en-IN" altLang="en-US" sz="34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IN" altLang="en-US" sz="34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, SUM(salary)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IN" altLang="en-US" sz="34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IN" altLang="en-US" sz="34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IN" altLang="en-US" sz="3400" dirty="0">
                <a:solidFill>
                  <a:srgbClr val="000000"/>
                </a:solidFill>
                <a:latin typeface="Courier Regular" pitchFamily="2" charset="0"/>
              </a:rPr>
              <a:t>;</a:t>
            </a:r>
          </a:p>
          <a:p>
            <a:r>
              <a:rPr lang="en-US" dirty="0"/>
              <a:t>Grouping can be done on multiple columns: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Use </a:t>
            </a:r>
            <a:r>
              <a:rPr lang="en-US" dirty="0">
                <a:solidFill>
                  <a:srgbClr val="FF0000"/>
                </a:solidFill>
              </a:rPr>
              <a:t>command </a:t>
            </a:r>
            <a:r>
              <a:rPr lang="en-IN" i="1" dirty="0">
                <a:solidFill>
                  <a:srgbClr val="FF0000"/>
                </a:solidFill>
              </a:rPr>
              <a:t>set </a:t>
            </a:r>
            <a:r>
              <a:rPr lang="en-IN" i="1" dirty="0" err="1">
                <a:solidFill>
                  <a:srgbClr val="FF0000"/>
                </a:solidFill>
              </a:rPr>
              <a:t>sql_mode</a:t>
            </a:r>
            <a:r>
              <a:rPr lang="en-IN" i="1" dirty="0">
                <a:solidFill>
                  <a:srgbClr val="FF0000"/>
                </a:solidFill>
              </a:rPr>
              <a:t> = </a:t>
            </a:r>
            <a:r>
              <a:rPr lang="en-IN" i="1" dirty="0" err="1">
                <a:solidFill>
                  <a:srgbClr val="FF0000"/>
                </a:solidFill>
              </a:rPr>
              <a:t>only_full_group_by</a:t>
            </a:r>
            <a:r>
              <a:rPr lang="en-IN" i="1" dirty="0">
                <a:solidFill>
                  <a:srgbClr val="FF0000"/>
                </a:solidFill>
              </a:rPr>
              <a:t>;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to </a:t>
            </a:r>
            <a:r>
              <a:rPr lang="en-US" dirty="0"/>
              <a:t>mandatorily include non-aggregated column in the GROUP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 BY </a:t>
            </a:r>
            <a:r>
              <a:rPr lang="en-US" dirty="0"/>
              <a:t>clause (Recommended)</a:t>
            </a:r>
          </a:p>
          <a:p>
            <a:r>
              <a:rPr lang="en-US" dirty="0"/>
              <a:t>Use </a:t>
            </a:r>
            <a:r>
              <a:rPr lang="en-IN" i="1" dirty="0"/>
              <a:t>set </a:t>
            </a:r>
            <a:r>
              <a:rPr lang="en-IN" i="1" dirty="0" err="1"/>
              <a:t>sql_mode</a:t>
            </a:r>
            <a:r>
              <a:rPr lang="en-IN" i="1" dirty="0"/>
              <a:t> = '';</a:t>
            </a:r>
            <a:r>
              <a:rPr lang="en-US" dirty="0"/>
              <a:t> to disable it (Two continuous single-quotes)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06578" y="177039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GROUPING ROWS – GROUP BY CLAUSE FUNCTIONS </a:t>
            </a:r>
            <a:br>
              <a:rPr lang="en-US" dirty="0"/>
            </a:b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275F51-EF7D-A843-9CDF-C4FD8C4914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E256FBC-B81C-ED49-8279-F416E31E35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114424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578224"/>
            <a:ext cx="11291611" cy="5736517"/>
          </a:xfrm>
        </p:spPr>
        <p:txBody>
          <a:bodyPr>
            <a:normAutofit lnSpcReduction="10000"/>
          </a:bodyPr>
          <a:lstStyle/>
          <a:p>
            <a:r>
              <a:rPr lang="en-IN" b="1" dirty="0"/>
              <a:t>Display manager ID and number of employees managed by the manager.</a:t>
            </a:r>
            <a:endParaRPr lang="en-US" dirty="0"/>
          </a:p>
          <a:p>
            <a:r>
              <a:rPr lang="en-IN" dirty="0"/>
              <a:t>SELECT MANAGER_ID, COUNT(*) AS NO_OF_EMP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FROM </a:t>
            </a:r>
            <a:r>
              <a:rPr lang="en-IN" dirty="0"/>
              <a:t>EMPLOYEES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        GROUP </a:t>
            </a:r>
            <a:r>
              <a:rPr lang="en-IN" dirty="0"/>
              <a:t>BY MANAGER_ID;</a:t>
            </a:r>
            <a:endParaRPr lang="en-US" dirty="0"/>
          </a:p>
          <a:p>
            <a:pPr marL="0" indent="0">
              <a:buNone/>
            </a:pPr>
            <a:r>
              <a:rPr lang="en-IN" dirty="0"/>
              <a:t> </a:t>
            </a:r>
            <a:endParaRPr lang="en-US" dirty="0"/>
          </a:p>
          <a:p>
            <a:r>
              <a:rPr lang="en-IN" b="1" dirty="0"/>
              <a:t>Display how many employees joined in each month of the each year.</a:t>
            </a:r>
            <a:endParaRPr lang="en-US" dirty="0"/>
          </a:p>
          <a:p>
            <a:r>
              <a:rPr lang="en-IN" dirty="0"/>
              <a:t>SELECT </a:t>
            </a:r>
            <a:r>
              <a:rPr lang="en-IN" dirty="0" smtClean="0"/>
              <a:t> YEAR(HIRE_DATE</a:t>
            </a:r>
            <a:r>
              <a:rPr lang="en-IN" dirty="0"/>
              <a:t>), MONTH(HIRE_DATE), COUNT(*) AS NO_OF_EMP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FROM </a:t>
            </a:r>
            <a:r>
              <a:rPr lang="en-IN" dirty="0"/>
              <a:t>EMPLOYEES 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GROUP </a:t>
            </a:r>
            <a:r>
              <a:rPr lang="en-IN" dirty="0"/>
              <a:t>BY YEAR(HIRE_DATE), MONTH(HIRE_DATE)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ORDER </a:t>
            </a:r>
            <a:r>
              <a:rPr lang="en-IN" dirty="0"/>
              <a:t>BY YEAR(HIRE_DATE), MONTH(HIRE_DATE</a:t>
            </a:r>
            <a:r>
              <a:rPr lang="en-IN" dirty="0" smtClean="0"/>
              <a:t>);</a:t>
            </a:r>
          </a:p>
          <a:p>
            <a:pPr marL="0" indent="0">
              <a:buNone/>
            </a:pPr>
            <a:endParaRPr lang="en-IN" dirty="0" smtClean="0"/>
          </a:p>
          <a:p>
            <a:r>
              <a:rPr lang="en-IN" b="1" dirty="0"/>
              <a:t>Display department name and number of employees in the department.</a:t>
            </a:r>
            <a:endParaRPr lang="en-US" dirty="0"/>
          </a:p>
          <a:p>
            <a:r>
              <a:rPr lang="en-IN" dirty="0"/>
              <a:t>SELECT D.DEPARTMENT_NAME, COUNT(*) AS NO_OF_EMP </a:t>
            </a:r>
          </a:p>
          <a:p>
            <a:pPr marL="0" indent="0">
              <a:buNone/>
            </a:pPr>
            <a:r>
              <a:rPr lang="en-IN" dirty="0"/>
              <a:t>       FROM DEPARTMENTS D, EMPLOYEES  E</a:t>
            </a:r>
          </a:p>
          <a:p>
            <a:pPr marL="0" indent="0">
              <a:buNone/>
            </a:pPr>
            <a:r>
              <a:rPr lang="en-IN" dirty="0"/>
              <a:t>       WHERE D.DEPARTMENT_ID=E.DEPARTMENT_ID  </a:t>
            </a:r>
          </a:p>
          <a:p>
            <a:pPr marL="0" indent="0">
              <a:buNone/>
            </a:pPr>
            <a:r>
              <a:rPr lang="en-IN" dirty="0"/>
              <a:t>       GROUP BY D.DEPARTMENT_ID;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04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709BFD-7B4A-614C-B944-753059D5365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Required to transform the retrieved column values</a:t>
            </a:r>
          </a:p>
          <a:p>
            <a:r>
              <a:rPr lang="en-US" dirty="0"/>
              <a:t>For e.g. rounding off numbers, upper / lower case, date formatting, etc.</a:t>
            </a:r>
          </a:p>
          <a:p>
            <a:r>
              <a:rPr lang="en-US" dirty="0"/>
              <a:t>Used in expressions, calculations in SQL statements</a:t>
            </a:r>
          </a:p>
          <a:p>
            <a:r>
              <a:rPr lang="en-US" dirty="0"/>
              <a:t>Two categories:</a:t>
            </a:r>
          </a:p>
          <a:p>
            <a:pPr lvl="1"/>
            <a:r>
              <a:rPr lang="en-US" dirty="0"/>
              <a:t>Single-row function: Applied on columns that are passed as parameters to it</a:t>
            </a:r>
          </a:p>
          <a:p>
            <a:pPr lvl="1"/>
            <a:r>
              <a:rPr lang="en-US" dirty="0"/>
              <a:t>Multi-row or Aggregate function: Applied on a group or set of rows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FUNCTIONS IN SQL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28BF4-9BE0-7D4C-8E78-54F4F5EBDB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052EB3-01FE-5D41-A5A0-F305FD12A1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6304477" y="1977849"/>
          <a:ext cx="5860585" cy="4115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74286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A9467CB-F87E-4F54-B2DD-29C4D91280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8A8D040-1383-4B48-A015-04AFE74302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2DA5221-F4F7-4C29-A145-5654B7CDF4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0F3EFBD-BF79-40DE-8091-B587E57542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99053BA-9A94-49E4-9919-96C2B6DC54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2D0DD67-BA6C-4D4A-9DC0-D3E2DDAC33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078B514-127E-4583-B3FC-85B025F2EA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90918C32-0657-4885-B682-0EF322E843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389966"/>
            <a:ext cx="11252166" cy="6199093"/>
          </a:xfrm>
        </p:spPr>
        <p:txBody>
          <a:bodyPr>
            <a:normAutofit fontScale="92500"/>
          </a:bodyPr>
          <a:lstStyle/>
          <a:p>
            <a:r>
              <a:rPr lang="en-IN" b="1" dirty="0"/>
              <a:t>Display the country ID and number of cities we have in the country.</a:t>
            </a:r>
            <a:endParaRPr lang="en-US" dirty="0"/>
          </a:p>
          <a:p>
            <a:r>
              <a:rPr lang="en-IN" dirty="0"/>
              <a:t>SELECT COUNTRY_ID, COUNT(*) AS NO_CITIES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FROM </a:t>
            </a:r>
            <a:r>
              <a:rPr lang="en-IN" dirty="0"/>
              <a:t>LOCATIONS 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GROUP </a:t>
            </a:r>
            <a:r>
              <a:rPr lang="en-IN" dirty="0"/>
              <a:t>BY COUNTRY_ID;</a:t>
            </a:r>
            <a:endParaRPr lang="en-US" dirty="0"/>
          </a:p>
          <a:p>
            <a:endParaRPr lang="en-US" dirty="0"/>
          </a:p>
          <a:p>
            <a:r>
              <a:rPr lang="en-IN" b="1" dirty="0"/>
              <a:t>Display average salary of employees in each department who have commission percentage.</a:t>
            </a:r>
            <a:endParaRPr lang="en-US" dirty="0"/>
          </a:p>
          <a:p>
            <a:r>
              <a:rPr lang="en-IN" dirty="0"/>
              <a:t>SELECT DEPARTMENT_ID, AVG(SALARY)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FROM </a:t>
            </a:r>
            <a:r>
              <a:rPr lang="en-IN" dirty="0"/>
              <a:t>EMPLOYEES </a:t>
            </a:r>
            <a:r>
              <a:rPr lang="en-IN" dirty="0" smtClean="0"/>
              <a:t>   NATURAL </a:t>
            </a:r>
            <a:r>
              <a:rPr lang="en-IN" dirty="0"/>
              <a:t>JOIN </a:t>
            </a:r>
            <a:r>
              <a:rPr lang="en-IN" dirty="0" smtClean="0"/>
              <a:t> DEPARTMENTS </a:t>
            </a:r>
            <a:endParaRPr lang="en-IN" dirty="0"/>
          </a:p>
          <a:p>
            <a:pPr marL="0" indent="0">
              <a:buNone/>
            </a:pPr>
            <a:r>
              <a:rPr lang="en-IN" dirty="0" smtClean="0"/>
              <a:t>       WHERE </a:t>
            </a:r>
            <a:r>
              <a:rPr lang="en-IN" dirty="0"/>
              <a:t>COMMISSION_PCT IS NOT NULL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GROUP </a:t>
            </a:r>
            <a:r>
              <a:rPr lang="en-IN" dirty="0"/>
              <a:t>BY DEPARTMENT_ID;</a:t>
            </a:r>
            <a:endParaRPr lang="en-US" dirty="0"/>
          </a:p>
          <a:p>
            <a:endParaRPr lang="en-US" dirty="0"/>
          </a:p>
          <a:p>
            <a:r>
              <a:rPr lang="en-IN" b="1" dirty="0"/>
              <a:t>Display job ID, number of employees, sum of salary and difference between highest salary and lowest salary of the employees of the job.</a:t>
            </a:r>
            <a:endParaRPr lang="en-US" dirty="0"/>
          </a:p>
          <a:p>
            <a:r>
              <a:rPr lang="en-IN" dirty="0"/>
              <a:t>SELECT JOB_ID, COUNT(*) AS TOTAL_EMP, SUM(SALARY) AS TOTAL_SALARY, </a:t>
            </a:r>
            <a:r>
              <a:rPr lang="en-IN" dirty="0" smtClean="0"/>
              <a:t>     </a:t>
            </a:r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MAX(SALARY)  -   MIN(SALARY)   </a:t>
            </a:r>
            <a:r>
              <a:rPr lang="en-IN" dirty="0"/>
              <a:t>AS SALARY_DIFF  </a:t>
            </a: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        FROM </a:t>
            </a:r>
            <a:r>
              <a:rPr lang="en-IN" dirty="0"/>
              <a:t>EMPLOYEES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 GROUP </a:t>
            </a:r>
            <a:r>
              <a:rPr lang="en-IN" dirty="0"/>
              <a:t>BY JOB_ID;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074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6"/>
            <a:ext cx="11206446" cy="4959973"/>
          </a:xfrm>
        </p:spPr>
        <p:txBody>
          <a:bodyPr/>
          <a:lstStyle/>
          <a:p>
            <a:r>
              <a:rPr lang="en-IN" b="1" dirty="0"/>
              <a:t>Display employee ID and the date on which he ended his previous job.</a:t>
            </a:r>
            <a:endParaRPr lang="en-US" dirty="0"/>
          </a:p>
          <a:p>
            <a:r>
              <a:rPr lang="en-IN" dirty="0"/>
              <a:t>SELECT </a:t>
            </a:r>
            <a:r>
              <a:rPr lang="en-IN" dirty="0" smtClean="0"/>
              <a:t>E.EMPLOYEE_ID</a:t>
            </a:r>
            <a:r>
              <a:rPr lang="en-IN" dirty="0"/>
              <a:t>, MAX(END_DATE)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   FROM </a:t>
            </a:r>
            <a:r>
              <a:rPr lang="en-IN" dirty="0" smtClean="0"/>
              <a:t>JOB_HISTORY </a:t>
            </a:r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GROUP </a:t>
            </a:r>
            <a:r>
              <a:rPr lang="en-IN" dirty="0"/>
              <a:t>BY </a:t>
            </a:r>
            <a:r>
              <a:rPr lang="en-IN" dirty="0" smtClean="0"/>
              <a:t>EMPLOYEE_ID</a:t>
            </a:r>
            <a:r>
              <a:rPr lang="en-IN" dirty="0"/>
              <a:t>;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299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b="1" dirty="0"/>
              <a:t>Display details of manager who manages more than 5 employees.</a:t>
            </a:r>
            <a:endParaRPr lang="en-US" dirty="0"/>
          </a:p>
          <a:p>
            <a:r>
              <a:rPr lang="en-IN" dirty="0"/>
              <a:t>SELECT EMPLOYEE_ID, FIRST_NAME FROM EMPLOYEES E1, EMPLOYEES E2 WHERE E1.EMPLOYEE_ID = E2.MANAGER_ID GROUP BY E2.MANAGER_ID HAVING COUNT(*) &gt; 5; </a:t>
            </a:r>
            <a:endParaRPr lang="en-IN" dirty="0" smtClean="0"/>
          </a:p>
          <a:p>
            <a:r>
              <a:rPr lang="en-IN" dirty="0" smtClean="0"/>
              <a:t>OR</a:t>
            </a:r>
            <a:endParaRPr lang="en-US" dirty="0"/>
          </a:p>
          <a:p>
            <a:r>
              <a:rPr lang="en-IN" dirty="0"/>
              <a:t> </a:t>
            </a:r>
            <a:r>
              <a:rPr lang="en-US" dirty="0"/>
              <a:t>SELECT DISTINCT DEPARTMENT_ID FROM EMPLOYEES GROUP BY DEPARTMENT_ID, MANAGER_ID HAVING COUNT(EMPLOYEE_ID) &gt; 5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727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753036"/>
            <a:ext cx="11264717" cy="5970494"/>
          </a:xfrm>
        </p:spPr>
        <p:txBody>
          <a:bodyPr>
            <a:no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n-US" altLang="en-US" sz="20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COUNT(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Employees;	</a:t>
            </a:r>
            <a:endParaRPr lang="en-US" altLang="en-US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>
              <a:spcBef>
                <a:spcPct val="0"/>
              </a:spcBef>
            </a:pPr>
            <a:r>
              <a:rPr lang="en-US" sz="2000" dirty="0" err="1"/>
              <a:t>Department_id</a:t>
            </a:r>
            <a:r>
              <a:rPr lang="en-US" sz="2000" dirty="0"/>
              <a:t>  should be included in the GROUP BY clause:</a:t>
            </a:r>
          </a:p>
          <a:p>
            <a:pPr marL="0" indent="0">
              <a:spcBef>
                <a:spcPct val="0"/>
              </a:spcBef>
              <a:buNone/>
            </a:pPr>
            <a:endParaRPr lang="en-US" altLang="en-US" sz="2000" dirty="0">
              <a:solidFill>
                <a:srgbClr val="000000"/>
              </a:solidFill>
              <a:latin typeface="Courier Regular" pitchFamily="2" charset="0"/>
            </a:endParaRPr>
          </a:p>
          <a:p>
            <a:r>
              <a:rPr lang="en-US" sz="2000" dirty="0" smtClean="0"/>
              <a:t>Display </a:t>
            </a:r>
            <a:r>
              <a:rPr lang="en-US" sz="2000" dirty="0" err="1"/>
              <a:t>department_id</a:t>
            </a:r>
            <a:r>
              <a:rPr lang="en-US" sz="2000" dirty="0"/>
              <a:t>, </a:t>
            </a:r>
            <a:r>
              <a:rPr lang="en-US" sz="2000" dirty="0" err="1" smtClean="0"/>
              <a:t>job_id</a:t>
            </a:r>
            <a:r>
              <a:rPr lang="en-US" sz="2000" dirty="0" smtClean="0"/>
              <a:t> and count of </a:t>
            </a:r>
            <a:r>
              <a:rPr lang="en-US" sz="2000" dirty="0" err="1" smtClean="0"/>
              <a:t>lastname</a:t>
            </a:r>
            <a:r>
              <a:rPr lang="en-US" sz="2000" dirty="0" smtClean="0"/>
              <a:t> from employees</a:t>
            </a:r>
          </a:p>
          <a:p>
            <a:endParaRPr lang="en-US" sz="2000" dirty="0" smtClean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0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>COUNT(</a:t>
            </a:r>
            <a:r>
              <a:rPr lang="en-US" altLang="en-US" dirty="0" err="1" smtClean="0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>;</a:t>
            </a:r>
          </a:p>
          <a:p>
            <a:pPr>
              <a:spcBef>
                <a:spcPct val="0"/>
              </a:spcBef>
            </a:pPr>
            <a:r>
              <a:rPr lang="en-US" sz="2000" dirty="0"/>
              <a:t>Column </a:t>
            </a:r>
            <a:r>
              <a:rPr lang="en-US" sz="2000" dirty="0" err="1"/>
              <a:t>job_id</a:t>
            </a:r>
            <a:r>
              <a:rPr lang="en-US" sz="2000" dirty="0"/>
              <a:t> is missing in GROUP BY</a:t>
            </a:r>
          </a:p>
          <a:p>
            <a:pPr marL="0" indent="0">
              <a:spcBef>
                <a:spcPct val="0"/>
              </a:spcBef>
              <a:buNone/>
            </a:pPr>
            <a:endParaRPr lang="en-US" altLang="en-US" sz="2000" dirty="0">
              <a:solidFill>
                <a:srgbClr val="000000"/>
              </a:solidFill>
              <a:latin typeface="Courier Regular" pitchFamily="2" charset="0"/>
            </a:endParaRPr>
          </a:p>
          <a:p>
            <a:r>
              <a:rPr lang="en-US" sz="2000" dirty="0"/>
              <a:t>List those departments where the </a:t>
            </a:r>
            <a:r>
              <a:rPr lang="en-US" sz="2000" dirty="0" smtClean="0"/>
              <a:t>Average salary is more than 8000. </a:t>
            </a:r>
            <a:endParaRPr lang="en-US" sz="2000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0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endParaRPr lang="en-US" altLang="en-US" sz="2000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0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>SELECT 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AVG(salary)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WHERE    AVG(salary) &gt; 8000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 smtClean="0">
                <a:solidFill>
                  <a:srgbClr val="000000"/>
                </a:solidFill>
                <a:latin typeface="Courier Regular" pitchFamily="2" charset="0"/>
              </a:rPr>
              <a:t>;</a:t>
            </a:r>
          </a:p>
          <a:p>
            <a:pPr>
              <a:spcBef>
                <a:spcPct val="0"/>
              </a:spcBef>
            </a:pPr>
            <a:r>
              <a:rPr lang="en-US" sz="2000" dirty="0"/>
              <a:t>Group functions cannot be included in the WHERE </a:t>
            </a:r>
            <a:r>
              <a:rPr lang="en-US" sz="2000" dirty="0" smtClean="0"/>
              <a:t>clause.</a:t>
            </a:r>
          </a:p>
          <a:p>
            <a:r>
              <a:rPr lang="en-US" sz="2000" dirty="0"/>
              <a:t>Any column or expression in the SELECT list that is not an aggregate function must be in the GROUP BY clause</a:t>
            </a:r>
          </a:p>
          <a:p>
            <a:endParaRPr lang="en-US" sz="2000" dirty="0"/>
          </a:p>
          <a:p>
            <a:pPr>
              <a:spcBef>
                <a:spcPct val="0"/>
              </a:spcBef>
            </a:pPr>
            <a:endParaRPr lang="en-US" sz="2000" dirty="0"/>
          </a:p>
          <a:p>
            <a:pPr marL="0" indent="0">
              <a:spcBef>
                <a:spcPct val="0"/>
              </a:spcBef>
              <a:buNone/>
            </a:pPr>
            <a:endParaRPr lang="en-US" altLang="en-US" sz="2000" dirty="0">
              <a:solidFill>
                <a:srgbClr val="000000"/>
              </a:solidFill>
              <a:latin typeface="Courier Regular" pitchFamily="2" charset="0"/>
            </a:endParaRPr>
          </a:p>
          <a:p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09989" y="271168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ILLEGAL GROUP FUNCTIONS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AF54A3-844C-774C-BB82-F5AE0E223D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DE51D-0797-7E46-BF95-7A8A2D1D7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45267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806824"/>
            <a:ext cx="11331952" cy="5507917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HAVING clause is used to restrict groups in the same way that you use the WHERE clause to restrict the rows that you select</a:t>
            </a:r>
          </a:p>
          <a:p>
            <a:endParaRPr lang="en-US" sz="2800" dirty="0" smtClean="0"/>
          </a:p>
          <a:p>
            <a:r>
              <a:rPr lang="en-US" sz="2800" dirty="0" smtClean="0"/>
              <a:t>List </a:t>
            </a:r>
            <a:r>
              <a:rPr lang="en-US" sz="2800" dirty="0"/>
              <a:t>those departments where the maximum salary &gt; 1000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endParaRPr lang="en-US" altLang="en-US" sz="2800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sz="2800" dirty="0" smtClean="0">
                <a:solidFill>
                  <a:srgbClr val="000000"/>
                </a:solidFill>
                <a:latin typeface="Courier Regular" pitchFamily="2" charset="0"/>
              </a:rPr>
              <a:t>SELECT   </a:t>
            </a:r>
            <a:r>
              <a:rPr lang="en-US" altLang="en-US" sz="28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, MAX(salary)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	FROM  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sz="28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endParaRPr lang="en-US" altLang="en-US" sz="28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	HAVING   MAX(salary)&gt;10000 ;</a:t>
            </a:r>
          </a:p>
          <a:p>
            <a:endParaRPr lang="en-US" sz="2800" dirty="0"/>
          </a:p>
          <a:p>
            <a:r>
              <a:rPr lang="en-US" sz="2800" dirty="0" smtClean="0"/>
              <a:t>List Job </a:t>
            </a:r>
            <a:r>
              <a:rPr lang="en-US" sz="2800" dirty="0"/>
              <a:t>ids </a:t>
            </a:r>
            <a:r>
              <a:rPr lang="en-US" sz="2800" dirty="0" smtClean="0"/>
              <a:t>and their numbers which have more </a:t>
            </a:r>
            <a:r>
              <a:rPr lang="en-US" sz="2800" dirty="0"/>
              <a:t>than 10 </a:t>
            </a:r>
            <a:r>
              <a:rPr lang="en-US" sz="2800" dirty="0" smtClean="0"/>
              <a:t>employees:</a:t>
            </a:r>
            <a:endParaRPr lang="en-US" sz="2800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endParaRPr lang="en-US" altLang="en-US" sz="2800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sz="2800" dirty="0" smtClean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sz="28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, COUNT(</a:t>
            </a:r>
            <a:r>
              <a:rPr lang="en-US" altLang="en-US" sz="2800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)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	FROM Employees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sz="28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	HAVING COUNT(</a:t>
            </a:r>
            <a:r>
              <a:rPr lang="en-US" altLang="en-US" sz="28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) &gt; 10;</a:t>
            </a:r>
          </a:p>
          <a:p>
            <a:pPr>
              <a:spcBef>
                <a:spcPct val="0"/>
              </a:spcBef>
            </a:pPr>
            <a:endParaRPr lang="en-US" altLang="en-US" sz="2800" dirty="0">
              <a:solidFill>
                <a:srgbClr val="000000"/>
              </a:solidFill>
              <a:latin typeface="Courier Regular" pitchFamily="2" charset="0"/>
            </a:endParaRPr>
          </a:p>
          <a:p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020978" y="203933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RESTRICTING GROUP ROWS – HAVING CLAUSE </a:t>
            </a:r>
            <a:br>
              <a:rPr lang="en-US" dirty="0"/>
            </a:br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9AC6B33C-4C03-1F4E-9DCB-B9640D3414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3EE29252-62E3-804F-A873-65C8CB7DC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876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605118"/>
            <a:ext cx="11278164" cy="5970493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/>
              <a:t>Display job ID for jobs with average salary more than 10000</a:t>
            </a:r>
            <a:r>
              <a:rPr lang="en-IN" b="1" dirty="0" smtClean="0"/>
              <a:t>.</a:t>
            </a:r>
          </a:p>
          <a:p>
            <a:endParaRPr lang="en-US" dirty="0"/>
          </a:p>
          <a:p>
            <a:r>
              <a:rPr lang="en-IN" dirty="0"/>
              <a:t>SELECT JOB_ID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FROM </a:t>
            </a:r>
            <a:r>
              <a:rPr lang="en-IN" dirty="0"/>
              <a:t>EMPLOYEES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GROUP </a:t>
            </a:r>
            <a:r>
              <a:rPr lang="en-IN" dirty="0"/>
              <a:t>BY JOB_ID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HAVING  AVG(SALARY</a:t>
            </a:r>
            <a:r>
              <a:rPr lang="en-IN" dirty="0"/>
              <a:t>)&gt;10000 ; </a:t>
            </a:r>
            <a:endParaRPr lang="en-US" dirty="0"/>
          </a:p>
          <a:p>
            <a:endParaRPr lang="en-US" dirty="0"/>
          </a:p>
          <a:p>
            <a:r>
              <a:rPr lang="en-IN" b="1" dirty="0"/>
              <a:t>Display years in which more than 10 employees joined</a:t>
            </a:r>
            <a:r>
              <a:rPr lang="en-IN" b="1" dirty="0" smtClean="0"/>
              <a:t>.</a:t>
            </a:r>
          </a:p>
          <a:p>
            <a:endParaRPr lang="en-US" dirty="0"/>
          </a:p>
          <a:p>
            <a:r>
              <a:rPr lang="en-IN" dirty="0"/>
              <a:t>SELECT YEAR(HIRE_DATE) AS YEAR, COUNT(*) AS NO_OF_EMPLOYEES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FROM </a:t>
            </a:r>
            <a:r>
              <a:rPr lang="en-IN" dirty="0"/>
              <a:t>EMPLOYEES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GROUP </a:t>
            </a:r>
            <a:r>
              <a:rPr lang="en-IN" dirty="0"/>
              <a:t>BY YEAR(HIRE_DATE)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	</a:t>
            </a:r>
            <a:r>
              <a:rPr lang="en-IN" dirty="0" smtClean="0"/>
              <a:t>HAVING </a:t>
            </a:r>
            <a:r>
              <a:rPr lang="en-IN" dirty="0"/>
              <a:t>COUNT(*) &gt; 10</a:t>
            </a:r>
            <a:r>
              <a:rPr lang="en-IN" dirty="0" smtClean="0"/>
              <a:t>;</a:t>
            </a:r>
          </a:p>
          <a:p>
            <a:pPr marL="0" indent="0">
              <a:buNone/>
            </a:pPr>
            <a:endParaRPr lang="en-IN" dirty="0" smtClean="0"/>
          </a:p>
          <a:p>
            <a:r>
              <a:rPr lang="en-US" b="1" dirty="0"/>
              <a:t>Display years in which more than 10 employees joined</a:t>
            </a:r>
            <a:r>
              <a:rPr lang="en-US" b="1" dirty="0" smtClean="0"/>
              <a:t>.</a:t>
            </a:r>
          </a:p>
          <a:p>
            <a:endParaRPr lang="en-US" b="1" dirty="0"/>
          </a:p>
          <a:p>
            <a:r>
              <a:rPr lang="en-US" dirty="0"/>
              <a:t>SELECT </a:t>
            </a:r>
            <a:r>
              <a:rPr lang="en-US" dirty="0" smtClean="0"/>
              <a:t> YEAR(HIRE_DATE)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FROM EMPLOYEES</a:t>
            </a:r>
          </a:p>
          <a:p>
            <a:pPr marL="0" indent="0">
              <a:buNone/>
            </a:pPr>
            <a:r>
              <a:rPr lang="en-US" dirty="0" smtClean="0"/>
              <a:t>	GROUP </a:t>
            </a:r>
            <a:r>
              <a:rPr lang="en-US" dirty="0"/>
              <a:t>BY </a:t>
            </a:r>
            <a:r>
              <a:rPr lang="en-US" dirty="0" smtClean="0"/>
              <a:t>YEAR(HIRE_DATE)</a:t>
            </a:r>
          </a:p>
          <a:p>
            <a:pPr marL="0" indent="0">
              <a:buNone/>
            </a:pPr>
            <a:r>
              <a:rPr lang="en-US" dirty="0" smtClean="0"/>
              <a:t>	HAVING </a:t>
            </a:r>
            <a:r>
              <a:rPr lang="en-US" dirty="0"/>
              <a:t>COUNT(EMPLOYEE_ID) &gt; 10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828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564776"/>
            <a:ext cx="11335400" cy="5997388"/>
          </a:xfrm>
        </p:spPr>
        <p:txBody>
          <a:bodyPr>
            <a:noAutofit/>
          </a:bodyPr>
          <a:lstStyle/>
          <a:p>
            <a:r>
              <a:rPr lang="en-US" sz="2000" b="1" dirty="0"/>
              <a:t>Display departments in which more than five employees have commission percentage.</a:t>
            </a:r>
          </a:p>
          <a:p>
            <a:r>
              <a:rPr lang="en-US" sz="2000" dirty="0"/>
              <a:t>SELECT DEPARTMENT_ID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FROM </a:t>
            </a:r>
            <a:r>
              <a:rPr lang="en-US" sz="2000" dirty="0"/>
              <a:t>EMPLOYEES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WHERE </a:t>
            </a:r>
            <a:r>
              <a:rPr lang="en-US" sz="2000" dirty="0"/>
              <a:t>COMMISSION_PCT IS NOT NULL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GROUP </a:t>
            </a:r>
            <a:r>
              <a:rPr lang="en-US" sz="2000" dirty="0"/>
              <a:t>BY DEPARTMENT_ID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HAVING </a:t>
            </a:r>
            <a:r>
              <a:rPr lang="en-US" sz="2000" dirty="0"/>
              <a:t>COUNT(COMMISSION_PCT)&gt;</a:t>
            </a:r>
            <a:r>
              <a:rPr lang="en-US" sz="2000" dirty="0" smtClean="0"/>
              <a:t>5;</a:t>
            </a:r>
          </a:p>
          <a:p>
            <a:r>
              <a:rPr lang="en-US" sz="2000" b="1" dirty="0" smtClean="0"/>
              <a:t>Display </a:t>
            </a:r>
            <a:r>
              <a:rPr lang="en-US" sz="2000" b="1" dirty="0"/>
              <a:t>job ID of jobs that were done by more than 3 employees for more than 100 days</a:t>
            </a:r>
            <a:r>
              <a:rPr lang="en-US" sz="2000" b="1" dirty="0" smtClean="0"/>
              <a:t>.</a:t>
            </a:r>
          </a:p>
          <a:p>
            <a:r>
              <a:rPr lang="en-US" sz="2000" dirty="0"/>
              <a:t>SELECT JOB_ID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FROM </a:t>
            </a:r>
            <a:r>
              <a:rPr lang="en-US" sz="2000" dirty="0"/>
              <a:t>JOB_HISTORY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WHERE END_DATE - START_DATE </a:t>
            </a:r>
            <a:r>
              <a:rPr lang="en-US" sz="2000" dirty="0"/>
              <a:t>&gt; 100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GROUP </a:t>
            </a:r>
            <a:r>
              <a:rPr lang="en-US" sz="2000" dirty="0"/>
              <a:t>BY JOB_ID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HAVING </a:t>
            </a:r>
            <a:r>
              <a:rPr lang="en-US" sz="2000" dirty="0"/>
              <a:t>COUNT(*)&gt;</a:t>
            </a:r>
            <a:r>
              <a:rPr lang="en-US" sz="2000" dirty="0" smtClean="0"/>
              <a:t>3;</a:t>
            </a:r>
          </a:p>
          <a:p>
            <a:r>
              <a:rPr lang="en-US" sz="2000" b="1" dirty="0"/>
              <a:t>Display department ID, year, and Number of employees joined.</a:t>
            </a:r>
          </a:p>
          <a:p>
            <a:r>
              <a:rPr lang="en-US" sz="2000" dirty="0"/>
              <a:t>SELECT DEPARTMENT_ID, </a:t>
            </a:r>
            <a:r>
              <a:rPr lang="en-US" sz="2000" dirty="0" smtClean="0"/>
              <a:t>YEAR(HIRE_DATE), </a:t>
            </a:r>
            <a:r>
              <a:rPr lang="en-US" sz="2000" dirty="0"/>
              <a:t>COUNT(EMPLOYEE_ID)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FROM </a:t>
            </a:r>
            <a:r>
              <a:rPr lang="en-US" sz="2000" dirty="0"/>
              <a:t>EMPLOYEES 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GROUP </a:t>
            </a:r>
            <a:r>
              <a:rPr lang="en-US" sz="2000" dirty="0"/>
              <a:t>BY DEPARTMENT_ID, </a:t>
            </a:r>
            <a:r>
              <a:rPr lang="en-US" sz="2000" dirty="0" smtClean="0"/>
              <a:t>YEAR(HIRE_DATE)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 </a:t>
            </a:r>
            <a:r>
              <a:rPr lang="en-US" sz="2000" dirty="0"/>
              <a:t>ORDER BY </a:t>
            </a:r>
            <a:r>
              <a:rPr lang="en-US" sz="2000" dirty="0" smtClean="0"/>
              <a:t>DEPARTMENT_ID;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675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753035"/>
            <a:ext cx="11264717" cy="5561706"/>
          </a:xfrm>
        </p:spPr>
        <p:txBody>
          <a:bodyPr>
            <a:normAutofit/>
          </a:bodyPr>
          <a:lstStyle/>
          <a:p>
            <a:r>
              <a:rPr lang="en-US" b="1" dirty="0"/>
              <a:t>Display employee ID for employees who did more than one job in the past.</a:t>
            </a:r>
          </a:p>
          <a:p>
            <a:r>
              <a:rPr lang="en-US" dirty="0"/>
              <a:t>SELECT EMPLOYEE_ID </a:t>
            </a:r>
          </a:p>
          <a:p>
            <a:pPr marL="0" indent="0">
              <a:buNone/>
            </a:pPr>
            <a:r>
              <a:rPr lang="en-US" dirty="0" smtClean="0"/>
              <a:t>	FROM </a:t>
            </a:r>
            <a:r>
              <a:rPr lang="en-US" dirty="0"/>
              <a:t>JOB_HISTORY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GROUP </a:t>
            </a:r>
            <a:r>
              <a:rPr lang="en-US" dirty="0"/>
              <a:t>BY EMPLOYEE_ID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HAVING </a:t>
            </a:r>
            <a:r>
              <a:rPr lang="en-US" dirty="0"/>
              <a:t>COUNT(*) &gt; 1</a:t>
            </a:r>
          </a:p>
          <a:p>
            <a:endParaRPr lang="en-IN" b="1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005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08134" y="3441813"/>
            <a:ext cx="5753602" cy="150018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Displaying Data from Multiple Tables using Joins</a:t>
            </a:r>
          </a:p>
        </p:txBody>
      </p:sp>
    </p:spTree>
    <p:extLst>
      <p:ext uri="{BB962C8B-B14F-4D97-AF65-F5344CB8AC3E}">
        <p14:creationId xmlns:p14="http://schemas.microsoft.com/office/powerpoint/2010/main" val="377094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/>
              <a:t>Used to query data from two or more tables</a:t>
            </a:r>
          </a:p>
          <a:p>
            <a:r>
              <a:rPr lang="en-IN"/>
              <a:t>Based on a relationship between certain columns in these tables</a:t>
            </a:r>
          </a:p>
          <a:p>
            <a:r>
              <a:rPr lang="en-IN"/>
              <a:t>Tables in a database are often related to each other with common columns (For e.g. dept_no in employee and dept tables)</a:t>
            </a:r>
          </a:p>
          <a:p>
            <a:r>
              <a:rPr lang="en-US"/>
              <a:t>Two (or more) tables are joined based on the common columns among each pair of tables</a:t>
            </a:r>
          </a:p>
          <a:p>
            <a:r>
              <a:rPr lang="en-US"/>
              <a:t>Names of common columns may not be same in tables</a:t>
            </a:r>
          </a:p>
          <a:p>
            <a:r>
              <a:rPr lang="en-US"/>
              <a:t>If N tables are being joined, there would be N-1 joining statements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JOINS</a:t>
            </a:r>
            <a:endParaRPr lang="en-IN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EB4DD2E-1218-3A43-A582-EBB1BB4BB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FFB1CC0-7428-7640-92CB-7E86AE2757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54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SINGLE ROW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9B5E00-6788-2043-8E89-F9F24B1A14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5A83CE-3064-8A42-9261-FCE241AA63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1592051" y="1658321"/>
          <a:ext cx="8931307" cy="4606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4677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4877208-D357-4CA0-9E7C-9F7E93756B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3A1F0E6-D54A-41BC-9829-AFA0544E91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9308339-02D8-4F86-B92E-10F954D96B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6D877AA-E30C-4228-9E1D-7D40E09806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F93C7A0-3BD5-44E7-91B6-C7F758CDE1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FCD957C-CDCF-4C89-8931-3DB62EFE44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C1AF313-CB3B-49BE-BD17-5497C1A8F8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FC57D0C-5E30-4AFB-AC1E-593DFFED57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8A10B63-A0DA-4E5C-A3E1-80854791A0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lvlOne"/>
        </p:bldSub>
      </p:bldGraphic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ANSI SQL 99  Syntax to retrieve data from multiple tables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SELECT table1.column, table2.column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FROM table1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[NATURAL JOIN table2] 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[JOIN table2 USING (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column_name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)] 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[INNER JOIN table2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  ON (table1.column_name = table2.column_name)]|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[LEFT|RIGHT|FULL OUTER JOIN table2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  ON (table1.column_name = table2.column_name)]|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	[CROSS JOIN table2];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JOINING TABLES - SYNTAX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0F1F8-4B51-2D40-B010-9855E42EDA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369227-AC25-994A-9932-351913DEE1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56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Each row in the first table is paired with all the rows in the second table</a:t>
            </a:r>
          </a:p>
          <a:p>
            <a:r>
              <a:rPr lang="en-IN" dirty="0"/>
              <a:t>This happens when there is no relationship defined between the two tables</a:t>
            </a:r>
          </a:p>
          <a:p>
            <a:r>
              <a:rPr lang="en-IN" dirty="0"/>
              <a:t>This is the default join between tables if no joining condition is specified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E.g.: Assume </a:t>
            </a:r>
            <a:r>
              <a:rPr lang="en-IN" dirty="0" err="1"/>
              <a:t>Emp</a:t>
            </a:r>
            <a:r>
              <a:rPr lang="en-IN" dirty="0"/>
              <a:t> and Dept tables contain 100 rows and 10 rows respectively. </a:t>
            </a:r>
          </a:p>
          <a:p>
            <a:r>
              <a:rPr lang="en-IN" dirty="0"/>
              <a:t>T</a:t>
            </a:r>
            <a:r>
              <a:rPr lang="en-US" dirty="0"/>
              <a:t>heir Cartesian join will return 1000 rows.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SELECT 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	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Dept.dept_id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Dept; </a:t>
            </a:r>
          </a:p>
          <a:p>
            <a:r>
              <a:rPr lang="en-US" dirty="0"/>
              <a:t>This query can also be written as: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SELECT 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	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Dept.dept_id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FROM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CROSS JOIN Dept; </a:t>
            </a:r>
          </a:p>
          <a:p>
            <a:pPr marL="0" indent="0">
              <a:buNone/>
            </a:pPr>
            <a:endParaRPr lang="en-US" dirty="0"/>
          </a:p>
          <a:p>
            <a:r>
              <a:rPr lang="en-IN" dirty="0"/>
              <a:t>One reason to use a Cartesian join is to generate a large amount of rows to use for performance testing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CARTESIAN PRODUCT JOIN	</a:t>
            </a:r>
            <a:endParaRPr lang="en-IN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87E11DA-AA91-544C-BB4A-1360315359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14489A7-60DB-034B-906E-A1CC1966DE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708419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dirty="0" smtClean="0"/>
              <a:t>Natural Join</a:t>
            </a:r>
          </a:p>
          <a:p>
            <a:r>
              <a:rPr lang="en-IN" dirty="0" smtClean="0"/>
              <a:t>INNER </a:t>
            </a:r>
            <a:r>
              <a:rPr lang="en-IN" dirty="0"/>
              <a:t>JOIN: </a:t>
            </a:r>
          </a:p>
          <a:p>
            <a:pPr lvl="1"/>
            <a:r>
              <a:rPr lang="en-IN" dirty="0"/>
              <a:t>Returns rows that match on common key values, compared from both tables</a:t>
            </a:r>
          </a:p>
          <a:p>
            <a:pPr lvl="1"/>
            <a:endParaRPr lang="en-IN" dirty="0"/>
          </a:p>
          <a:p>
            <a:r>
              <a:rPr lang="en-IN" dirty="0"/>
              <a:t>LEFT JOIN: </a:t>
            </a:r>
          </a:p>
          <a:p>
            <a:pPr lvl="1"/>
            <a:r>
              <a:rPr lang="en-IN" dirty="0"/>
              <a:t>Returns matched rows from both tables </a:t>
            </a:r>
          </a:p>
          <a:p>
            <a:pPr lvl="1"/>
            <a:r>
              <a:rPr lang="en-IN" dirty="0"/>
              <a:t>And Unmatched rows from the left table</a:t>
            </a:r>
            <a:br>
              <a:rPr lang="en-IN" dirty="0"/>
            </a:br>
            <a:endParaRPr lang="en-IN" dirty="0"/>
          </a:p>
          <a:p>
            <a:r>
              <a:rPr lang="en-IN" dirty="0"/>
              <a:t>RIGHT JOIN: </a:t>
            </a:r>
          </a:p>
          <a:p>
            <a:pPr lvl="1"/>
            <a:r>
              <a:rPr lang="en-IN" dirty="0"/>
              <a:t>Returns matched rows from both tables </a:t>
            </a:r>
          </a:p>
          <a:p>
            <a:pPr lvl="1"/>
            <a:r>
              <a:rPr lang="en-IN" dirty="0"/>
              <a:t>And Unmatched rows from the Right table</a:t>
            </a:r>
          </a:p>
          <a:p>
            <a:pPr lvl="1"/>
            <a:endParaRPr lang="en-IN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DIFFERENT SQL JOINS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48748C0-D0BE-674E-8DAF-6034B4F50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CB49137-CF2F-7645-8858-B7B2C987A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559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430306"/>
            <a:ext cx="11278164" cy="588443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Display Region Name and Country Name </a:t>
            </a:r>
          </a:p>
          <a:p>
            <a:r>
              <a:rPr lang="en-US" dirty="0" smtClean="0"/>
              <a:t>SELECT REGION_NAME, COUNTRY_NAME </a:t>
            </a:r>
          </a:p>
          <a:p>
            <a:pPr marL="0" indent="0">
              <a:buNone/>
            </a:pPr>
            <a:r>
              <a:rPr lang="en-US" dirty="0" smtClean="0"/>
              <a:t>       FROM REGIONS </a:t>
            </a:r>
            <a:r>
              <a:rPr lang="en-US" b="1" dirty="0" smtClean="0">
                <a:solidFill>
                  <a:srgbClr val="FF0000"/>
                </a:solidFill>
              </a:rPr>
              <a:t>NATURAL JOIN </a:t>
            </a:r>
            <a:r>
              <a:rPr lang="en-US" dirty="0" smtClean="0"/>
              <a:t>COUNTRIES;</a:t>
            </a:r>
          </a:p>
          <a:p>
            <a:endParaRPr lang="en-US" dirty="0" smtClean="0"/>
          </a:p>
          <a:p>
            <a:r>
              <a:rPr lang="en-US" dirty="0"/>
              <a:t>Display </a:t>
            </a:r>
            <a:r>
              <a:rPr lang="en-US" dirty="0" smtClean="0"/>
              <a:t>ALL details of regions and countries </a:t>
            </a:r>
            <a:endParaRPr lang="en-US" dirty="0"/>
          </a:p>
          <a:p>
            <a:r>
              <a:rPr lang="en-US" dirty="0"/>
              <a:t>SELECT </a:t>
            </a:r>
            <a:r>
              <a:rPr lang="en-US" dirty="0" smtClean="0"/>
              <a:t>*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 FROM REGIONS </a:t>
            </a:r>
            <a:r>
              <a:rPr lang="en-US" b="1" dirty="0">
                <a:solidFill>
                  <a:srgbClr val="FF0000"/>
                </a:solidFill>
              </a:rPr>
              <a:t>NATURAL JOIN </a:t>
            </a:r>
            <a:r>
              <a:rPr lang="en-US" dirty="0"/>
              <a:t>COUNTRIES;</a:t>
            </a:r>
          </a:p>
          <a:p>
            <a:endParaRPr lang="en-US" dirty="0" smtClean="0"/>
          </a:p>
          <a:p>
            <a:r>
              <a:rPr lang="en-US" dirty="0" smtClean="0"/>
              <a:t>Display Region Name, Country </a:t>
            </a:r>
            <a:r>
              <a:rPr lang="en-US" dirty="0"/>
              <a:t>Name </a:t>
            </a:r>
            <a:r>
              <a:rPr lang="en-US" dirty="0" smtClean="0"/>
              <a:t>, City </a:t>
            </a:r>
          </a:p>
          <a:p>
            <a:r>
              <a:rPr lang="en-US" dirty="0"/>
              <a:t>SELECT REGION_NAME, COUNTRY_NAME </a:t>
            </a:r>
            <a:r>
              <a:rPr lang="en-US" dirty="0" smtClean="0"/>
              <a:t>, CITY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FROM </a:t>
            </a:r>
            <a:r>
              <a:rPr lang="en-US" dirty="0"/>
              <a:t>REGIONS </a:t>
            </a:r>
            <a:r>
              <a:rPr lang="en-US" b="1" dirty="0">
                <a:solidFill>
                  <a:srgbClr val="FF0000"/>
                </a:solidFill>
              </a:rPr>
              <a:t>NATURAL JOIN </a:t>
            </a:r>
            <a:r>
              <a:rPr lang="en-US" dirty="0" smtClean="0"/>
              <a:t>COUNTRIES </a:t>
            </a:r>
            <a:r>
              <a:rPr lang="en-US" b="1" dirty="0" smtClean="0">
                <a:solidFill>
                  <a:srgbClr val="FF0000"/>
                </a:solidFill>
              </a:rPr>
              <a:t>NATURAL JOIN</a:t>
            </a:r>
            <a:r>
              <a:rPr lang="en-US" dirty="0" smtClean="0"/>
              <a:t> LOCATIONS;</a:t>
            </a:r>
            <a:endParaRPr lang="en-US" dirty="0"/>
          </a:p>
          <a:p>
            <a:endParaRPr lang="en-US" dirty="0"/>
          </a:p>
          <a:p>
            <a:r>
              <a:rPr lang="en-US" dirty="0"/>
              <a:t>Display ALL details of </a:t>
            </a:r>
            <a:r>
              <a:rPr lang="en-US" dirty="0" smtClean="0"/>
              <a:t>regions, countries and locations </a:t>
            </a:r>
            <a:endParaRPr lang="en-US" dirty="0"/>
          </a:p>
          <a:p>
            <a:r>
              <a:rPr lang="en-US" dirty="0"/>
              <a:t>SELECT </a:t>
            </a:r>
            <a:r>
              <a:rPr lang="en-US" dirty="0" smtClean="0"/>
              <a:t>*</a:t>
            </a:r>
          </a:p>
          <a:p>
            <a:pPr marL="0" indent="0">
              <a:buNone/>
            </a:pPr>
            <a:r>
              <a:rPr lang="en-US" dirty="0" smtClean="0"/>
              <a:t>	FROM </a:t>
            </a:r>
            <a:r>
              <a:rPr lang="en-US" dirty="0"/>
              <a:t>REGIONS </a:t>
            </a:r>
            <a:r>
              <a:rPr lang="en-US" b="1" dirty="0">
                <a:solidFill>
                  <a:srgbClr val="FF0000"/>
                </a:solidFill>
              </a:rPr>
              <a:t>NATURAL JOIN </a:t>
            </a:r>
            <a:r>
              <a:rPr lang="en-US" dirty="0"/>
              <a:t>COUNTRIES </a:t>
            </a:r>
            <a:r>
              <a:rPr lang="en-US" b="1" dirty="0">
                <a:solidFill>
                  <a:srgbClr val="FF0000"/>
                </a:solidFill>
              </a:rPr>
              <a:t>NATURAL JOIN</a:t>
            </a:r>
            <a:r>
              <a:rPr lang="en-US" dirty="0"/>
              <a:t> LOCATIONS;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85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766482"/>
            <a:ext cx="11264717" cy="5548259"/>
          </a:xfrm>
        </p:spPr>
        <p:txBody>
          <a:bodyPr/>
          <a:lstStyle/>
          <a:p>
            <a:r>
              <a:rPr lang="en-US" dirty="0"/>
              <a:t>Display </a:t>
            </a:r>
            <a:r>
              <a:rPr lang="en-US" dirty="0" err="1" smtClean="0"/>
              <a:t>firstname</a:t>
            </a:r>
            <a:r>
              <a:rPr lang="en-US" dirty="0" smtClean="0"/>
              <a:t> , </a:t>
            </a:r>
            <a:r>
              <a:rPr lang="en-US" dirty="0" err="1" smtClean="0"/>
              <a:t>lastname</a:t>
            </a:r>
            <a:r>
              <a:rPr lang="en-US" dirty="0" smtClean="0"/>
              <a:t> and </a:t>
            </a:r>
            <a:r>
              <a:rPr lang="en-US" dirty="0" err="1" smtClean="0"/>
              <a:t>department_name</a:t>
            </a:r>
            <a:r>
              <a:rPr lang="en-US" dirty="0" smtClean="0"/>
              <a:t> of employees. 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SELECT </a:t>
            </a:r>
            <a:r>
              <a:rPr lang="en-US" dirty="0" err="1" smtClean="0"/>
              <a:t>first_name</a:t>
            </a:r>
            <a:r>
              <a:rPr lang="en-US" dirty="0" smtClean="0"/>
              <a:t> </a:t>
            </a:r>
            <a:r>
              <a:rPr lang="en-US" dirty="0"/>
              <a:t>, </a:t>
            </a:r>
            <a:r>
              <a:rPr lang="en-US" dirty="0" err="1" smtClean="0"/>
              <a:t>last_name,department_name</a:t>
            </a:r>
            <a:r>
              <a:rPr lang="en-US" dirty="0" smtClean="0"/>
              <a:t>       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FROM </a:t>
            </a:r>
            <a:r>
              <a:rPr lang="en-US" dirty="0"/>
              <a:t>EMPLOYEES </a:t>
            </a:r>
            <a:r>
              <a:rPr lang="en-US" b="1" dirty="0" smtClean="0">
                <a:solidFill>
                  <a:srgbClr val="FF0000"/>
                </a:solidFill>
              </a:rPr>
              <a:t>NATURAL JOIN </a:t>
            </a:r>
            <a:r>
              <a:rPr lang="en-US" dirty="0" smtClean="0"/>
              <a:t>DEPARTMENTS;</a:t>
            </a:r>
          </a:p>
          <a:p>
            <a:endParaRPr lang="en-US" dirty="0" smtClean="0"/>
          </a:p>
          <a:p>
            <a:r>
              <a:rPr lang="en-US" dirty="0" smtClean="0"/>
              <a:t>Display all details of Employees and Departments.</a:t>
            </a:r>
            <a:endParaRPr lang="en-US" dirty="0"/>
          </a:p>
          <a:p>
            <a:r>
              <a:rPr lang="en-US" dirty="0" smtClean="0"/>
              <a:t>SELECT </a:t>
            </a:r>
            <a:r>
              <a:rPr lang="en-US" dirty="0"/>
              <a:t>*</a:t>
            </a:r>
          </a:p>
          <a:p>
            <a:pPr marL="0" indent="0">
              <a:buNone/>
            </a:pPr>
            <a:r>
              <a:rPr lang="en-US" dirty="0"/>
              <a:t>       FROM </a:t>
            </a:r>
            <a:r>
              <a:rPr lang="en-US" dirty="0" smtClean="0"/>
              <a:t>EMPLOYEES </a:t>
            </a:r>
            <a:r>
              <a:rPr lang="en-US" b="1" dirty="0">
                <a:solidFill>
                  <a:srgbClr val="FF0000"/>
                </a:solidFill>
              </a:rPr>
              <a:t>NATURAL JOIN </a:t>
            </a:r>
            <a:r>
              <a:rPr lang="en-US" dirty="0"/>
              <a:t>DEPARTMENTS;</a:t>
            </a:r>
          </a:p>
          <a:p>
            <a:endParaRPr lang="en-US" dirty="0" smtClean="0"/>
          </a:p>
          <a:p>
            <a:r>
              <a:rPr lang="en-US" dirty="0"/>
              <a:t>Display all details of </a:t>
            </a:r>
            <a:r>
              <a:rPr lang="en-US" dirty="0" smtClean="0"/>
              <a:t>Departments and Employees.</a:t>
            </a:r>
            <a:endParaRPr lang="en-US" dirty="0"/>
          </a:p>
          <a:p>
            <a:r>
              <a:rPr lang="en-US" dirty="0"/>
              <a:t>SELECT *</a:t>
            </a:r>
          </a:p>
          <a:p>
            <a:pPr marL="0" indent="0">
              <a:buNone/>
            </a:pPr>
            <a:r>
              <a:rPr lang="en-US" dirty="0"/>
              <a:t>       FROM </a:t>
            </a:r>
            <a:r>
              <a:rPr lang="en-US" dirty="0" smtClean="0"/>
              <a:t>DEPARTMENTS</a:t>
            </a:r>
            <a:r>
              <a:rPr lang="en-US" b="1" dirty="0" smtClean="0">
                <a:solidFill>
                  <a:srgbClr val="FF0000"/>
                </a:solidFill>
              </a:rPr>
              <a:t>NATURAL JOIN</a:t>
            </a:r>
            <a:r>
              <a:rPr lang="en-US" dirty="0"/>
              <a:t> </a:t>
            </a:r>
            <a:r>
              <a:rPr lang="en-US" dirty="0" smtClean="0"/>
              <a:t>EMPLOYEES;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56201" y="190486"/>
            <a:ext cx="9545006" cy="36981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11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376519"/>
            <a:ext cx="11291611" cy="6306670"/>
          </a:xfrm>
        </p:spPr>
        <p:txBody>
          <a:bodyPr>
            <a:noAutofit/>
          </a:bodyPr>
          <a:lstStyle/>
          <a:p>
            <a:r>
              <a:rPr lang="en-US" sz="2800" b="1" dirty="0"/>
              <a:t>Display job title and average salary of </a:t>
            </a:r>
            <a:r>
              <a:rPr lang="en-US" sz="2800" b="1" dirty="0" smtClean="0"/>
              <a:t>employees</a:t>
            </a:r>
          </a:p>
          <a:p>
            <a:r>
              <a:rPr lang="en-US" sz="2800" dirty="0" smtClean="0"/>
              <a:t>SELECT </a:t>
            </a:r>
            <a:r>
              <a:rPr lang="en-US" sz="2800" dirty="0"/>
              <a:t>JOB_TITLE, AVG(SALARY) 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FROM </a:t>
            </a:r>
            <a:r>
              <a:rPr lang="en-US" sz="2800" dirty="0"/>
              <a:t>EMPLOYEES NATURAL JOIN JOBS 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GROUP </a:t>
            </a:r>
            <a:r>
              <a:rPr lang="en-US" sz="2800" dirty="0"/>
              <a:t>BY </a:t>
            </a:r>
            <a:r>
              <a:rPr lang="en-US" sz="2800" dirty="0" smtClean="0"/>
              <a:t>JOB_TITLE;</a:t>
            </a:r>
          </a:p>
          <a:p>
            <a:pPr>
              <a:lnSpc>
                <a:spcPct val="120000"/>
              </a:lnSpc>
            </a:pPr>
            <a:r>
              <a:rPr lang="en-US" sz="2800" b="1" dirty="0" smtClean="0"/>
              <a:t>Display </a:t>
            </a:r>
            <a:r>
              <a:rPr lang="en-US" sz="2800" b="1" dirty="0"/>
              <a:t>job title, employee name, and the difference between maximum salary for the job and salary of the employee</a:t>
            </a:r>
            <a:r>
              <a:rPr lang="en-US" sz="2800" b="1" dirty="0" smtClean="0"/>
              <a:t>.</a:t>
            </a:r>
          </a:p>
          <a:p>
            <a:r>
              <a:rPr lang="en-US" sz="2800" dirty="0" smtClean="0"/>
              <a:t>SELECT </a:t>
            </a:r>
            <a:r>
              <a:rPr lang="en-US" sz="2800" dirty="0"/>
              <a:t>JOB_TITLE, FIRST_NAME, MAX_SALARY-SALARY </a:t>
            </a:r>
            <a:r>
              <a:rPr lang="en-US" sz="2800" dirty="0" smtClean="0"/>
              <a:t> 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FROM </a:t>
            </a:r>
            <a:r>
              <a:rPr lang="en-US" sz="2800" dirty="0"/>
              <a:t>EMPLOYEES NATURAL JOIN </a:t>
            </a:r>
            <a:r>
              <a:rPr lang="en-US" sz="2800" dirty="0" smtClean="0"/>
              <a:t>JOBS;</a:t>
            </a: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	</a:t>
            </a:r>
            <a:r>
              <a:rPr lang="en-US" sz="2800" b="1" dirty="0" smtClean="0"/>
              <a:t>Display </a:t>
            </a:r>
            <a:r>
              <a:rPr lang="en-US" sz="2800" b="1" dirty="0"/>
              <a:t>last name, job title of employees who have commission percentage and belongs to department 30</a:t>
            </a:r>
            <a:r>
              <a:rPr lang="en-US" sz="2800" b="1" dirty="0" smtClean="0"/>
              <a:t>.</a:t>
            </a:r>
          </a:p>
          <a:p>
            <a:r>
              <a:rPr lang="en-US" sz="2800" dirty="0" smtClean="0"/>
              <a:t>SELECT </a:t>
            </a:r>
            <a:r>
              <a:rPr lang="en-US" sz="2800" dirty="0"/>
              <a:t>JOB_TITLE, </a:t>
            </a:r>
            <a:r>
              <a:rPr lang="en-US" sz="2800" dirty="0" smtClean="0"/>
              <a:t>LAST_NAME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FROM </a:t>
            </a:r>
            <a:r>
              <a:rPr lang="en-US" sz="2800" dirty="0"/>
              <a:t>EMPLOYEES NATURAL JOIN JOBS 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WHERE </a:t>
            </a:r>
            <a:r>
              <a:rPr lang="en-US" sz="2800" dirty="0"/>
              <a:t>DEPARTMENT_ID = 30 </a:t>
            </a:r>
            <a:r>
              <a:rPr lang="en-US" sz="2800" dirty="0" smtClean="0"/>
              <a:t>and COMMISSION_PCT IS NOT NULL;</a:t>
            </a:r>
            <a:r>
              <a:rPr lang="en-US" sz="2800" dirty="0"/>
              <a:t/>
            </a:r>
            <a:br>
              <a:rPr lang="en-US" sz="2800" dirty="0"/>
            </a:br>
            <a:endParaRPr lang="en-US" sz="2800" dirty="0"/>
          </a:p>
          <a:p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75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b="1" dirty="0"/>
              <a:t>Display employee ID for employees who did more than one job in the past.</a:t>
            </a:r>
            <a:endParaRPr lang="en-US" dirty="0"/>
          </a:p>
          <a:p>
            <a:r>
              <a:rPr lang="en-IN" dirty="0"/>
              <a:t>SELECT E.EMPLOYEE_ID </a:t>
            </a:r>
          </a:p>
          <a:p>
            <a:pPr marL="0" indent="0">
              <a:buNone/>
            </a:pPr>
            <a:r>
              <a:rPr lang="en-IN" dirty="0"/>
              <a:t>	FROM EMPLOYEES </a:t>
            </a:r>
            <a:r>
              <a:rPr lang="en-IN" dirty="0" smtClean="0"/>
              <a:t>E </a:t>
            </a:r>
            <a:r>
              <a:rPr lang="en-IN" b="1" dirty="0" smtClean="0">
                <a:solidFill>
                  <a:srgbClr val="FF0000"/>
                </a:solidFill>
              </a:rPr>
              <a:t>NATURAL JOIN</a:t>
            </a:r>
            <a:r>
              <a:rPr lang="en-IN" dirty="0" smtClean="0"/>
              <a:t> </a:t>
            </a:r>
            <a:r>
              <a:rPr lang="en-IN" dirty="0"/>
              <a:t>JOB_HISTORY JH </a:t>
            </a:r>
          </a:p>
          <a:p>
            <a:pPr marL="0" indent="0">
              <a:buNone/>
            </a:pPr>
            <a:r>
              <a:rPr lang="en-IN" dirty="0"/>
              <a:t>	WHERE E.EMPLOYEE_ID=JH.EMPLOYEE_ID  </a:t>
            </a:r>
          </a:p>
          <a:p>
            <a:pPr marL="0" indent="0">
              <a:buNone/>
            </a:pPr>
            <a:r>
              <a:rPr lang="en-IN" dirty="0"/>
              <a:t>	GROUP BY E.EMPLOYEE_ID </a:t>
            </a:r>
          </a:p>
          <a:p>
            <a:pPr marL="0" indent="0">
              <a:buNone/>
            </a:pPr>
            <a:r>
              <a:rPr lang="en-IN" dirty="0"/>
              <a:t>	HAVING COUNT(*) &gt; 1;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249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join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Syntax:</a:t>
            </a:r>
          </a:p>
          <a:p>
            <a:pPr marL="457200" lvl="1" indent="0">
              <a:buNone/>
            </a:pPr>
            <a:endParaRPr lang="en-IN" sz="3200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IN" sz="3200" dirty="0">
                <a:latin typeface="Courier" pitchFamily="2" charset="0"/>
              </a:rPr>
              <a:t>SELECT &lt;</a:t>
            </a:r>
            <a:r>
              <a:rPr lang="en-IN" sz="3200" dirty="0" err="1">
                <a:latin typeface="Courier" pitchFamily="2" charset="0"/>
              </a:rPr>
              <a:t>column_name</a:t>
            </a:r>
            <a:r>
              <a:rPr lang="en-IN" sz="3200" dirty="0">
                <a:latin typeface="Courier" pitchFamily="2" charset="0"/>
              </a:rPr>
              <a:t>(s)&gt;</a:t>
            </a:r>
            <a:br>
              <a:rPr lang="en-IN" sz="3200" dirty="0">
                <a:latin typeface="Courier" pitchFamily="2" charset="0"/>
              </a:rPr>
            </a:br>
            <a:r>
              <a:rPr lang="en-IN" sz="3200" dirty="0">
                <a:latin typeface="Courier" pitchFamily="2" charset="0"/>
              </a:rPr>
              <a:t>FROM </a:t>
            </a:r>
            <a:r>
              <a:rPr lang="en-IN" sz="3200" dirty="0" smtClean="0">
                <a:latin typeface="Courier" pitchFamily="2" charset="0"/>
              </a:rPr>
              <a:t>  &lt;</a:t>
            </a:r>
            <a:r>
              <a:rPr lang="en-IN" sz="3200" dirty="0">
                <a:latin typeface="Courier" pitchFamily="2" charset="0"/>
              </a:rPr>
              <a:t>table_name1&gt; </a:t>
            </a:r>
          </a:p>
          <a:p>
            <a:pPr marL="457200" lvl="1" indent="0">
              <a:buNone/>
            </a:pPr>
            <a:r>
              <a:rPr lang="en-IN" sz="3200" dirty="0" smtClean="0">
                <a:latin typeface="Courier" pitchFamily="2" charset="0"/>
              </a:rPr>
              <a:t>NATURAL JOIN </a:t>
            </a:r>
            <a:r>
              <a:rPr lang="en-IN" sz="3200" dirty="0">
                <a:latin typeface="Courier" pitchFamily="2" charset="0"/>
              </a:rPr>
              <a:t>&lt;table_name2&gt;</a:t>
            </a:r>
            <a:br>
              <a:rPr lang="en-IN" sz="3200" dirty="0">
                <a:latin typeface="Courier" pitchFamily="2" charset="0"/>
              </a:rPr>
            </a:br>
            <a:r>
              <a:rPr lang="en-IN" sz="3200" dirty="0">
                <a:latin typeface="Courier" pitchFamily="2" charset="0"/>
              </a:rPr>
              <a:t>	</a:t>
            </a:r>
            <a:r>
              <a:rPr lang="en-IN" sz="3200" dirty="0" smtClean="0">
                <a:latin typeface="Courier" pitchFamily="2" charset="0"/>
              </a:rPr>
              <a:t>NATURAL </a:t>
            </a:r>
            <a:r>
              <a:rPr lang="en-IN" sz="3200" dirty="0">
                <a:latin typeface="Courier" pitchFamily="2" charset="0"/>
              </a:rPr>
              <a:t>JOIN &lt;table_name3&gt;</a:t>
            </a:r>
          </a:p>
          <a:p>
            <a:pPr marL="457200" lvl="1" indent="0">
              <a:buNone/>
            </a:pPr>
            <a:r>
              <a:rPr lang="en-IN" sz="3200" dirty="0" smtClean="0">
                <a:latin typeface="Courier" pitchFamily="2" charset="0"/>
              </a:rPr>
              <a:t>… </a:t>
            </a:r>
            <a:r>
              <a:rPr lang="en-IN" sz="3200" dirty="0">
                <a:latin typeface="Courier" pitchFamily="2" charset="0"/>
              </a:rPr>
              <a:t>and so on.]</a:t>
            </a:r>
          </a:p>
          <a:p>
            <a:pPr marL="457200" lvl="1" indent="0">
              <a:buNone/>
            </a:pPr>
            <a:r>
              <a:rPr lang="en-IN" sz="3200" dirty="0" smtClean="0">
                <a:latin typeface="Courier" pitchFamily="2" charset="0"/>
              </a:rPr>
              <a:t>;</a:t>
            </a:r>
            <a:endParaRPr lang="en-IN" sz="3200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51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Syntax:</a:t>
            </a:r>
          </a:p>
          <a:p>
            <a:pPr marL="457200" lvl="1" indent="0">
              <a:buNone/>
            </a:pPr>
            <a:endParaRPr lang="en-IN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SELECT &lt;</a:t>
            </a:r>
            <a:r>
              <a:rPr lang="en-IN" dirty="0" err="1">
                <a:latin typeface="Courier" pitchFamily="2" charset="0"/>
              </a:rPr>
              <a:t>column_name</a:t>
            </a:r>
            <a:r>
              <a:rPr lang="en-IN" dirty="0">
                <a:latin typeface="Courier" pitchFamily="2" charset="0"/>
              </a:rPr>
              <a:t>(s)&gt;</a:t>
            </a:r>
            <a:br>
              <a:rPr lang="en-IN" dirty="0">
                <a:latin typeface="Courier" pitchFamily="2" charset="0"/>
              </a:rPr>
            </a:br>
            <a:r>
              <a:rPr lang="en-IN" dirty="0">
                <a:latin typeface="Courier" pitchFamily="2" charset="0"/>
              </a:rPr>
              <a:t>FROM &lt;table_name1&gt; 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INNER JOIN &lt;table_name2&gt;</a:t>
            </a:r>
            <a:br>
              <a:rPr lang="en-IN" dirty="0">
                <a:latin typeface="Courier" pitchFamily="2" charset="0"/>
              </a:rPr>
            </a:br>
            <a:r>
              <a:rPr lang="en-IN" dirty="0">
                <a:latin typeface="Courier" pitchFamily="2" charset="0"/>
              </a:rPr>
              <a:t>	ON &lt;table_name1.column_name&gt; = &lt;table_name2.column_name&gt;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[INNER JOIN &lt;table_name3&gt;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	ON &lt;table_name2.column_name&gt; = &lt;table_name3.column_name&gt;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	… and so on.]</a:t>
            </a:r>
          </a:p>
          <a:p>
            <a:pPr marL="457200" lvl="1" indent="0">
              <a:buNone/>
            </a:pPr>
            <a:r>
              <a:rPr lang="en-IN" dirty="0">
                <a:latin typeface="Courier" pitchFamily="2" charset="0"/>
              </a:rPr>
              <a:t>[WHERE &lt;condition(s)&gt; 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INNER JOIN	</a:t>
            </a:r>
            <a:endParaRPr lang="en-IN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543C8B9F-7E08-604E-92C3-A8C5D8EAA5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4C5835E-C6EC-A348-B89A-E49ABDD149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22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4E5666-FFE2-7E42-82F9-2FAACA013E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7882" y="726141"/>
            <a:ext cx="11228294" cy="5588600"/>
          </a:xfrm>
        </p:spPr>
        <p:txBody>
          <a:bodyPr>
            <a:noAutofit/>
          </a:bodyPr>
          <a:lstStyle/>
          <a:p>
            <a:r>
              <a:rPr lang="en-US" dirty="0"/>
              <a:t>More than two tables can be joined together</a:t>
            </a:r>
          </a:p>
          <a:p>
            <a:r>
              <a:rPr lang="en-US" dirty="0"/>
              <a:t>Two tables should have common columns between them</a:t>
            </a:r>
          </a:p>
          <a:p>
            <a:r>
              <a:rPr lang="en-US" dirty="0"/>
              <a:t>Names of columns need not be same; however their data types should match</a:t>
            </a:r>
          </a:p>
          <a:p>
            <a:r>
              <a:rPr lang="en-US" dirty="0"/>
              <a:t>Following query extends previous query to include location &amp; country details</a:t>
            </a:r>
          </a:p>
          <a:p>
            <a:pPr marL="0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</a:t>
            </a:r>
            <a:endParaRPr lang="en-US" dirty="0" smtClean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US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employee_id</a:t>
            </a: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first_name</a:t>
            </a: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last_name,department_name</a:t>
            </a: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j.job_id</a:t>
            </a: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j.job_title</a:t>
            </a: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city</a:t>
            </a: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FROM Employees e </a:t>
            </a:r>
            <a:r>
              <a:rPr lang="en-US" b="1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INNER JOIN </a:t>
            </a: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Departments d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	</a:t>
            </a:r>
            <a:r>
              <a:rPr lang="en-US" b="1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ON </a:t>
            </a:r>
            <a:r>
              <a:rPr lang="en-US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e.department_id</a:t>
            </a: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d.department_id</a:t>
            </a:r>
            <a:endParaRPr lang="en-US" dirty="0">
              <a:solidFill>
                <a:schemeClr val="tx1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INNER JOIN Jobs j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	ON </a:t>
            </a:r>
            <a:r>
              <a:rPr lang="en-US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e.job_id</a:t>
            </a: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j.job_id</a:t>
            </a:r>
            <a:endParaRPr lang="en-US" dirty="0">
              <a:solidFill>
                <a:schemeClr val="tx1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INNER JOIN Locations l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	ON </a:t>
            </a:r>
            <a:r>
              <a:rPr lang="en-US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d.location_id</a:t>
            </a: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l.location_id</a:t>
            </a:r>
            <a:endParaRPr lang="en-US" dirty="0">
              <a:solidFill>
                <a:schemeClr val="tx1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WHERE </a:t>
            </a:r>
            <a:r>
              <a:rPr lang="en-US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employee_id</a:t>
            </a: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&lt; 111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ORDER BY 4, 5, 1;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02ABA02-D042-B042-B64B-38F10225D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095" y="0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INNER JOIN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EE37F7-9E0D-8D4B-93E4-75B726F1C3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CD34BE-CB5E-044A-AC3A-53E14CB71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57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703386"/>
            <a:ext cx="11124385" cy="5611356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ROUND: Rounds a numeric value to a specified decimal</a:t>
            </a:r>
          </a:p>
          <a:p>
            <a:r>
              <a:rPr lang="en-US" sz="2800" dirty="0">
                <a:solidFill>
                  <a:schemeClr val="tx1"/>
                </a:solidFill>
              </a:rPr>
              <a:t>TRUNCATE: Truncates a numeric value to a specified decimal</a:t>
            </a:r>
          </a:p>
          <a:p>
            <a:r>
              <a:rPr lang="en-US" sz="2800" dirty="0">
                <a:solidFill>
                  <a:schemeClr val="tx1"/>
                </a:solidFill>
              </a:rPr>
              <a:t>FLOOR: Nearest integer less than the given number</a:t>
            </a:r>
          </a:p>
          <a:p>
            <a:r>
              <a:rPr lang="en-US" sz="2800" dirty="0">
                <a:solidFill>
                  <a:schemeClr val="tx1"/>
                </a:solidFill>
              </a:rPr>
              <a:t>CEIL: Nearest integer more than the given </a:t>
            </a:r>
            <a:r>
              <a:rPr lang="en-US" sz="2800" dirty="0" smtClean="0">
                <a:solidFill>
                  <a:schemeClr val="tx1"/>
                </a:solidFill>
              </a:rPr>
              <a:t>number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ROUND(45.923,2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), ROUND(45.923,0), 	ROUND(45.923,-1);</a:t>
            </a:r>
          </a:p>
          <a:p>
            <a:endParaRPr lang="en-US" dirty="0"/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TRUNCATE(45.999,2), TRUNCATE(45.923, 0), 	TRUNCATE(49.923,-1);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SELECT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, salary, MOD(salary, 5000)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	WHERE 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job_id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= 'SA_REP';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25529" y="242894"/>
            <a:ext cx="9545006" cy="369812"/>
          </a:xfrm>
        </p:spPr>
        <p:txBody>
          <a:bodyPr/>
          <a:lstStyle/>
          <a:p>
            <a:pPr algn="ctr"/>
            <a:r>
              <a:rPr lang="en-US"/>
              <a:t>NUMERIC FUNCTIONS 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78922FCC-5060-DD4D-A792-383D4FC24B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BEDC32C-DD27-F545-8328-53ED37097842}"/>
              </a:ext>
            </a:extLst>
          </p:cNvPr>
          <p:cNvSpPr/>
          <p:nvPr/>
        </p:nvSpPr>
        <p:spPr>
          <a:xfrm>
            <a:off x="834140" y="6314741"/>
            <a:ext cx="1001100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Refer to  </a:t>
            </a:r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  <a:hlinkClick r:id="rId3"/>
              </a:rPr>
              <a:t>https://dev.mysql.com/doc/refman/8.0/en/functions.html</a:t>
            </a:r>
            <a:r>
              <a:rPr lang="en-US" sz="1600" dirty="0">
                <a:latin typeface="Arial Narrow" panose="020B0604020202020204" pitchFamily="34" charset="0"/>
                <a:cs typeface="Arial Narrow" panose="020B0604020202020204" pitchFamily="34" charset="0"/>
              </a:rPr>
              <a:t> for a complete list of MySQL single-row functions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6E192D-D059-4C4D-A900-F835893C5F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90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1410347"/>
            <a:ext cx="11232237" cy="49043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SELECT EMPLOYEE_ID, FIRST_NAME, LAST_NAME,DEPARTMENT_NAME, J.JOB_ID, CITY</a:t>
            </a:r>
          </a:p>
          <a:p>
            <a:pPr marL="0" indent="0">
              <a:buNone/>
            </a:pPr>
            <a:r>
              <a:rPr lang="en-US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FROM EMPLOYEES E </a:t>
            </a:r>
            <a:r>
              <a:rPr lang="en-US" sz="3600" b="1" dirty="0" smtClean="0">
                <a:solidFill>
                  <a:srgbClr val="FF0000"/>
                </a:solidFill>
                <a:latin typeface="Courier Regular" pitchFamily="2" charset="0"/>
                <a:cs typeface="Courier New" panose="02070309020205020404" pitchFamily="49" charset="0"/>
              </a:rPr>
              <a:t>INNER JOIN </a:t>
            </a:r>
            <a:r>
              <a:rPr lang="en-US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DEPARTMENTS D</a:t>
            </a:r>
          </a:p>
          <a:p>
            <a:pPr marL="0" indent="0">
              <a:buNone/>
            </a:pPr>
            <a:r>
              <a:rPr lang="en-US" sz="3600" b="1" dirty="0" smtClean="0">
                <a:solidFill>
                  <a:srgbClr val="FF0000"/>
                </a:solidFill>
                <a:latin typeface="Courier Regular" pitchFamily="2" charset="0"/>
                <a:cs typeface="Courier New" panose="02070309020205020404" pitchFamily="49" charset="0"/>
              </a:rPr>
              <a:t>ON</a:t>
            </a:r>
            <a:r>
              <a:rPr lang="en-US" sz="3600" b="1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</a:t>
            </a:r>
            <a:r>
              <a:rPr lang="en-US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E.DEPARTMENT_ID </a:t>
            </a:r>
            <a:r>
              <a:rPr lang="en-US" sz="3600" b="1" dirty="0" smtClean="0">
                <a:solidFill>
                  <a:srgbClr val="FF0000"/>
                </a:solidFill>
                <a:latin typeface="Courier Regular" pitchFamily="2" charset="0"/>
                <a:cs typeface="Courier New" panose="02070309020205020404" pitchFamily="49" charset="0"/>
              </a:rPr>
              <a:t>=</a:t>
            </a:r>
            <a:r>
              <a:rPr lang="en-US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D.DEPARTMENT_ID;</a:t>
            </a:r>
          </a:p>
          <a:p>
            <a:pPr marL="0" indent="0">
              <a:buNone/>
            </a:pPr>
            <a:endParaRPr lang="en-US" sz="3600" dirty="0">
              <a:solidFill>
                <a:schemeClr val="tx1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3600" dirty="0" smtClean="0">
              <a:solidFill>
                <a:schemeClr val="tx1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08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484094"/>
            <a:ext cx="11264717" cy="6306671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en-IN" b="1" dirty="0"/>
              <a:t>Display the details of departments in which the max salary is greater than 10000 for employees </a:t>
            </a:r>
            <a:r>
              <a:rPr lang="en-IN" b="1" dirty="0" smtClean="0"/>
              <a:t>who </a:t>
            </a:r>
            <a:r>
              <a:rPr lang="en-IN" b="1" dirty="0"/>
              <a:t>did a job in the past.</a:t>
            </a:r>
            <a:endParaRPr lang="en-US" dirty="0"/>
          </a:p>
          <a:p>
            <a:pPr>
              <a:lnSpc>
                <a:spcPct val="110000"/>
              </a:lnSpc>
            </a:pPr>
            <a:r>
              <a:rPr lang="en-IN" dirty="0"/>
              <a:t>SELECT D.DEPARTMENT_ID, D.DEPARTMENT_NAME, D.MANAGER_ID, D.LOCATION_ID, J.MAX_SALARY </a:t>
            </a:r>
            <a:endParaRPr lang="en-IN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IN" dirty="0"/>
              <a:t>	</a:t>
            </a:r>
            <a:r>
              <a:rPr lang="en-IN" dirty="0" smtClean="0"/>
              <a:t>FROM </a:t>
            </a:r>
            <a:r>
              <a:rPr lang="en-IN" dirty="0"/>
              <a:t>DEPARTMENTS D, JOB_HISTORY JH, JOBS J </a:t>
            </a:r>
            <a:endParaRPr lang="en-IN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IN" dirty="0"/>
              <a:t>	</a:t>
            </a:r>
            <a:r>
              <a:rPr lang="en-IN" dirty="0" smtClean="0"/>
              <a:t>WHERE </a:t>
            </a:r>
            <a:r>
              <a:rPr lang="en-IN" dirty="0"/>
              <a:t>D.DEPARTMENT_ID=JH.DEPARTMENT_ID </a:t>
            </a:r>
            <a:endParaRPr lang="en-IN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IN" dirty="0"/>
              <a:t>	</a:t>
            </a:r>
            <a:r>
              <a:rPr lang="en-IN" dirty="0" smtClean="0"/>
              <a:t>AND </a:t>
            </a:r>
            <a:r>
              <a:rPr lang="en-IN" dirty="0"/>
              <a:t>JH.JOB_ID=J.JOB_ID </a:t>
            </a:r>
            <a:endParaRPr lang="en-IN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IN" dirty="0"/>
              <a:t>	</a:t>
            </a:r>
            <a:r>
              <a:rPr lang="en-IN" dirty="0" smtClean="0"/>
              <a:t>AND </a:t>
            </a:r>
            <a:r>
              <a:rPr lang="en-IN" dirty="0"/>
              <a:t>J.MAX_SALARY&gt;10000; </a:t>
            </a:r>
            <a:endParaRPr lang="en-US" dirty="0"/>
          </a:p>
          <a:p>
            <a:pPr>
              <a:lnSpc>
                <a:spcPct val="110000"/>
              </a:lnSpc>
            </a:pPr>
            <a:endParaRPr lang="en-IN" b="1" dirty="0" smtClean="0"/>
          </a:p>
          <a:p>
            <a:pPr>
              <a:lnSpc>
                <a:spcPct val="110000"/>
              </a:lnSpc>
            </a:pPr>
            <a:r>
              <a:rPr lang="en-US" b="1" dirty="0"/>
              <a:t>Display department name and manager first name.</a:t>
            </a:r>
          </a:p>
          <a:p>
            <a:pPr>
              <a:lnSpc>
                <a:spcPct val="110000"/>
              </a:lnSpc>
            </a:pPr>
            <a:r>
              <a:rPr lang="en-US" dirty="0"/>
              <a:t>SELECT DEPARTMENT_NAME, FIRST_NAME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FROM </a:t>
            </a:r>
            <a:r>
              <a:rPr lang="en-US" dirty="0"/>
              <a:t>DEPARTMENTS D JOIN EMPLOYEES E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ON </a:t>
            </a:r>
            <a:r>
              <a:rPr lang="en-US" dirty="0"/>
              <a:t>(</a:t>
            </a:r>
            <a:r>
              <a:rPr lang="en-US" dirty="0" smtClean="0"/>
              <a:t>D.MANAGER_ID </a:t>
            </a:r>
            <a:r>
              <a:rPr lang="en-US" b="1" dirty="0" smtClean="0">
                <a:solidFill>
                  <a:srgbClr val="FF0000"/>
                </a:solidFill>
              </a:rPr>
              <a:t>&lt;&gt;</a:t>
            </a:r>
            <a:r>
              <a:rPr lang="en-US" dirty="0" smtClean="0"/>
              <a:t> E.EMPLOYEE_ID);</a:t>
            </a:r>
          </a:p>
          <a:p>
            <a:pPr marL="0" indent="0">
              <a:lnSpc>
                <a:spcPct val="110000"/>
              </a:lnSpc>
              <a:buNone/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b="1" dirty="0"/>
              <a:t>Display department name, manager name, and city.</a:t>
            </a:r>
          </a:p>
          <a:p>
            <a:pPr>
              <a:lnSpc>
                <a:spcPct val="110000"/>
              </a:lnSpc>
            </a:pPr>
            <a:r>
              <a:rPr lang="en-US" dirty="0"/>
              <a:t>SELECT DEPARTMENT_NAME, FIRST_NAME, CITY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FROM </a:t>
            </a:r>
            <a:r>
              <a:rPr lang="en-US" dirty="0"/>
              <a:t>DEPARTMENTS D JOIN EMPLOYEES E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ON </a:t>
            </a:r>
            <a:r>
              <a:rPr lang="en-US" dirty="0"/>
              <a:t>(D.MANAGER_ID=E.EMPLOYEE_ID) JOIN LOCATIONS L USING (</a:t>
            </a:r>
            <a:r>
              <a:rPr lang="en-US" dirty="0" smtClean="0"/>
              <a:t>LOCATION_ID);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092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1274440" cy="4904394"/>
          </a:xfrm>
        </p:spPr>
        <p:txBody>
          <a:bodyPr>
            <a:normAutofit/>
          </a:bodyPr>
          <a:lstStyle/>
          <a:p>
            <a:r>
              <a:rPr lang="en-IN" sz="2800" dirty="0" smtClean="0"/>
              <a:t>Display the details of employees who draw salary in the range </a:t>
            </a:r>
            <a:r>
              <a:rPr lang="en-IN" sz="2800" dirty="0"/>
              <a:t>of salary of </a:t>
            </a:r>
            <a:r>
              <a:rPr lang="en-IN" sz="2800" dirty="0" smtClean="0"/>
              <a:t>AC_MGR.</a:t>
            </a:r>
          </a:p>
          <a:p>
            <a:r>
              <a:rPr lang="en-IN" sz="2800" dirty="0"/>
              <a:t>SELECT * FROM EMPLOYEES E </a:t>
            </a:r>
            <a:r>
              <a:rPr lang="en-IN" sz="2800" b="1" dirty="0">
                <a:solidFill>
                  <a:srgbClr val="FF0000"/>
                </a:solidFill>
              </a:rPr>
              <a:t>INNER JOIN</a:t>
            </a:r>
            <a:r>
              <a:rPr lang="en-IN" sz="2800" dirty="0">
                <a:solidFill>
                  <a:srgbClr val="FF0000"/>
                </a:solidFill>
              </a:rPr>
              <a:t> </a:t>
            </a:r>
            <a:r>
              <a:rPr lang="en-IN" sz="2800" dirty="0"/>
              <a:t>JOBS J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b="1" dirty="0" smtClean="0">
                <a:solidFill>
                  <a:srgbClr val="FF0000"/>
                </a:solidFill>
              </a:rPr>
              <a:t>ON</a:t>
            </a:r>
            <a:r>
              <a:rPr lang="en-IN" sz="2800" dirty="0" smtClean="0"/>
              <a:t> </a:t>
            </a:r>
            <a:r>
              <a:rPr lang="en-IN" sz="2800" dirty="0"/>
              <a:t>E.SALARY BETWEEN MIN_SALARY AND </a:t>
            </a:r>
            <a:r>
              <a:rPr lang="en-IN" sz="2800" dirty="0" smtClean="0"/>
              <a:t>MAX_SALARY</a:t>
            </a:r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WHERE </a:t>
            </a:r>
            <a:r>
              <a:rPr lang="en-IN" sz="2800" dirty="0"/>
              <a:t>J.JOB_ID</a:t>
            </a:r>
            <a:r>
              <a:rPr lang="en-IN" sz="2800" b="1" dirty="0">
                <a:solidFill>
                  <a:srgbClr val="FF0000"/>
                </a:solidFill>
              </a:rPr>
              <a:t> LIKE </a:t>
            </a:r>
            <a:r>
              <a:rPr lang="en-IN" sz="2800" dirty="0"/>
              <a:t>'AC_MGR';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NON EQUI-JOIN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855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658906"/>
            <a:ext cx="11251270" cy="5970493"/>
          </a:xfrm>
        </p:spPr>
        <p:txBody>
          <a:bodyPr>
            <a:normAutofit/>
          </a:bodyPr>
          <a:lstStyle/>
          <a:p>
            <a:r>
              <a:rPr lang="en-US" b="1" dirty="0"/>
              <a:t>Display country name, city, and department name</a:t>
            </a:r>
            <a:r>
              <a:rPr lang="en-US" b="1" dirty="0" smtClean="0"/>
              <a:t>.</a:t>
            </a:r>
          </a:p>
          <a:p>
            <a:r>
              <a:rPr lang="en-US" dirty="0"/>
              <a:t>SELECT COUNTRY_NAME, CITY, DEPARTMENT_NAME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FROM </a:t>
            </a:r>
            <a:r>
              <a:rPr lang="en-US" dirty="0"/>
              <a:t>COUNTRIES JOIN LOCATIONS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USING </a:t>
            </a:r>
            <a:r>
              <a:rPr lang="en-US" dirty="0"/>
              <a:t>(COUNTRY_ID) JOIN DEPARTMENTS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USING </a:t>
            </a:r>
            <a:r>
              <a:rPr lang="en-US" dirty="0"/>
              <a:t>(LOCATION_ID</a:t>
            </a:r>
            <a:r>
              <a:rPr lang="en-US" dirty="0" smtClean="0"/>
              <a:t>);</a:t>
            </a:r>
          </a:p>
          <a:p>
            <a:endParaRPr lang="en-US" dirty="0"/>
          </a:p>
          <a:p>
            <a:pPr>
              <a:lnSpc>
                <a:spcPct val="100000"/>
              </a:lnSpc>
            </a:pPr>
            <a:r>
              <a:rPr lang="en-US" b="1" dirty="0"/>
              <a:t>Display job title, department name, employee last name, starting date for all jobs from 2000 to 2005.</a:t>
            </a:r>
          </a:p>
          <a:p>
            <a:r>
              <a:rPr lang="en-US" dirty="0"/>
              <a:t>SELECT JOB_TITLE, DEPARTMENT_NAME, LAST_NAME, START_DATE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FROM </a:t>
            </a:r>
            <a:r>
              <a:rPr lang="en-US" dirty="0"/>
              <a:t>JOB_HISTORY JOIN JOBS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USING </a:t>
            </a:r>
            <a:r>
              <a:rPr lang="en-US" dirty="0"/>
              <a:t>(JOB_ID) JOIN DEPARTMENTS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USING </a:t>
            </a:r>
            <a:r>
              <a:rPr lang="en-US" dirty="0"/>
              <a:t>(DEPARTMENT_ID) JOIN EMPLOYEES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USING </a:t>
            </a:r>
            <a:r>
              <a:rPr lang="en-US" dirty="0"/>
              <a:t>(EMPLOYEE_ID) 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WHERE YEAR(START_DATE) </a:t>
            </a:r>
            <a:r>
              <a:rPr lang="en-US" dirty="0"/>
              <a:t>BETWEEN 2000 AND </a:t>
            </a:r>
            <a:r>
              <a:rPr lang="en-US" dirty="0" smtClean="0"/>
              <a:t>2005;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572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Display details of employee and department</a:t>
            </a:r>
          </a:p>
          <a:p>
            <a:pPr lvl="1"/>
            <a:r>
              <a:rPr lang="en-US" dirty="0" err="1"/>
              <a:t>Department_id</a:t>
            </a:r>
            <a:r>
              <a:rPr lang="en-US" dirty="0"/>
              <a:t> is a common column between Employees &amp; Departments tables</a:t>
            </a:r>
          </a:p>
          <a:p>
            <a:pPr lvl="1"/>
            <a:r>
              <a:rPr lang="en-US" dirty="0"/>
              <a:t>'e' and 'd' are alias for the table names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JOIN	</a:t>
            </a:r>
            <a:endParaRPr lang="en-IN" dirty="0"/>
          </a:p>
        </p:txBody>
      </p:sp>
      <p:sp>
        <p:nvSpPr>
          <p:cNvPr id="8" name="Rectangle 7"/>
          <p:cNvSpPr/>
          <p:nvPr/>
        </p:nvSpPr>
        <p:spPr>
          <a:xfrm>
            <a:off x="957686" y="2846262"/>
            <a:ext cx="5312229" cy="31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tIns="36000" rIns="0" bIns="36000" rtlCol="0" anchor="t" anchorCtr="0"/>
          <a:lstStyle/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SYNTAX 1 (ANSI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Std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)</a:t>
            </a:r>
          </a:p>
          <a:p>
            <a:pPr indent="-274320"/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department_name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FROM Employees e INNER JOIN Departments d</a:t>
            </a: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e.department_id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d.department_id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&lt; 111</a:t>
            </a:r>
          </a:p>
          <a:p>
            <a:pPr indent="-274320"/>
            <a:r>
              <a:rPr lang="en-US" dirty="0">
                <a:latin typeface="Courier Regular" pitchFamily="2" charset="0"/>
                <a:cs typeface="Courier New" pitchFamily="49" charset="0"/>
              </a:rPr>
              <a:t>ORDER BY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;</a:t>
            </a:r>
          </a:p>
        </p:txBody>
      </p:sp>
      <p:sp>
        <p:nvSpPr>
          <p:cNvPr id="9" name="Rectangle 8"/>
          <p:cNvSpPr/>
          <p:nvPr/>
        </p:nvSpPr>
        <p:spPr>
          <a:xfrm>
            <a:off x="6269914" y="2845190"/>
            <a:ext cx="5310348" cy="31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72000" rtlCol="0" anchor="t" anchorCtr="0"/>
          <a:lstStyle/>
          <a:p>
            <a:r>
              <a:rPr lang="en-US" dirty="0">
                <a:latin typeface="Courier Regular" pitchFamily="2" charset="0"/>
                <a:cs typeface="Courier New" pitchFamily="49" charset="0"/>
              </a:rPr>
              <a:t>SYNTAX 2</a:t>
            </a:r>
          </a:p>
          <a:p>
            <a:pPr indent="-274320"/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department_name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FROM Employees e, Departments d</a:t>
            </a: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&lt; 111</a:t>
            </a: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e.department_id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indent="-274320"/>
            <a:r>
              <a:rPr lang="en-IN" dirty="0">
                <a:latin typeface="Courier Regular" pitchFamily="2" charset="0"/>
                <a:cs typeface="Courier New" pitchFamily="49" charset="0"/>
              </a:rPr>
              <a:t>ORDER BY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;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778F04F-BB92-1D44-A123-F580C17225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64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7D0BB38-BA41-3245-9DB1-152EDDAA08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51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376518"/>
            <a:ext cx="11372293" cy="630667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</a:pPr>
            <a:r>
              <a:rPr lang="en-US" b="1" dirty="0"/>
              <a:t>Display details of jobs that were done by any employee who is currently drawing more than 15000 of salary.</a:t>
            </a:r>
          </a:p>
          <a:p>
            <a:pPr>
              <a:lnSpc>
                <a:spcPct val="110000"/>
              </a:lnSpc>
            </a:pPr>
            <a:r>
              <a:rPr lang="en-US" dirty="0"/>
              <a:t>SELECT JH.*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FROM </a:t>
            </a:r>
            <a:r>
              <a:rPr lang="en-US" dirty="0"/>
              <a:t>JOB_HISTORY JH JOIN EMPLOYEES E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ON </a:t>
            </a:r>
            <a:r>
              <a:rPr lang="en-US" dirty="0"/>
              <a:t>(JH.EMPLOYEE_ID = E.EMPLOYEE_ID)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WHERE </a:t>
            </a:r>
            <a:r>
              <a:rPr lang="en-US" dirty="0"/>
              <a:t>SALARY &gt; </a:t>
            </a:r>
            <a:r>
              <a:rPr lang="en-US" dirty="0" smtClean="0"/>
              <a:t>15000;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b="1" dirty="0"/>
              <a:t>Display employee name, job title for the jobs employee did in the past where the job was done less than six months.</a:t>
            </a:r>
          </a:p>
          <a:p>
            <a:pPr>
              <a:lnSpc>
                <a:spcPct val="110000"/>
              </a:lnSpc>
            </a:pPr>
            <a:r>
              <a:rPr lang="en-US" dirty="0"/>
              <a:t>SELECT FIRST_NAME, JOB_TITLE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FROM </a:t>
            </a:r>
            <a:r>
              <a:rPr lang="en-US" dirty="0"/>
              <a:t>EMPLOYEES E JOIN JOB_HISTORY JH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ON </a:t>
            </a:r>
            <a:r>
              <a:rPr lang="en-US" dirty="0"/>
              <a:t>(JH.EMPLOYEE_ID = E.EMPLOYEE_ID) JOIN JOBS J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ON</a:t>
            </a:r>
            <a:r>
              <a:rPr lang="en-US" dirty="0"/>
              <a:t>( JH.JOB_ID = J.JOB_ID)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WHERE PERIOD_DIFF(END_DATE,START_DATE</a:t>
            </a:r>
            <a:r>
              <a:rPr lang="en-US" dirty="0"/>
              <a:t>) &lt; 6 </a:t>
            </a:r>
            <a:r>
              <a:rPr lang="en-US" dirty="0" smtClean="0"/>
              <a:t>;</a:t>
            </a:r>
          </a:p>
          <a:p>
            <a:pPr marL="0" indent="0">
              <a:lnSpc>
                <a:spcPct val="110000"/>
              </a:lnSpc>
              <a:buNone/>
            </a:pP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b="1" dirty="0"/>
              <a:t>Display employee name and country in which he is working.</a:t>
            </a:r>
          </a:p>
          <a:p>
            <a:pPr>
              <a:lnSpc>
                <a:spcPct val="110000"/>
              </a:lnSpc>
            </a:pPr>
            <a:r>
              <a:rPr lang="en-US" dirty="0"/>
              <a:t>SELECT FIRST_NAME, COUNTRY_NAME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 smtClean="0"/>
              <a:t>	FROM </a:t>
            </a:r>
            <a:r>
              <a:rPr lang="en-US" dirty="0"/>
              <a:t>EMPLOYEES JOIN DEPARTMENTS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USING(DEPARTMENT_ID</a:t>
            </a:r>
            <a:r>
              <a:rPr lang="en-US" dirty="0"/>
              <a:t>) JOIN LOCATIONS </a:t>
            </a:r>
            <a:endParaRPr lang="en-US" dirty="0" smtClean="0"/>
          </a:p>
          <a:p>
            <a:pPr marL="0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USING</a:t>
            </a:r>
            <a:r>
              <a:rPr lang="en-US" dirty="0"/>
              <a:t>( LOCATION_ID) JOIN COUNTRIES USING ( COUNTRY_ID)</a:t>
            </a:r>
          </a:p>
          <a:p>
            <a:pPr>
              <a:lnSpc>
                <a:spcPct val="110000"/>
              </a:lnSpc>
            </a:pPr>
            <a:endParaRPr lang="en-US" dirty="0"/>
          </a:p>
          <a:p>
            <a:pPr>
              <a:lnSpc>
                <a:spcPct val="11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298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Display employees who are working as managers of some department.</a:t>
            </a:r>
          </a:p>
          <a:p>
            <a:r>
              <a:rPr lang="en-US" dirty="0" smtClean="0"/>
              <a:t>SELECT * </a:t>
            </a:r>
          </a:p>
          <a:p>
            <a:pPr marL="0" indent="0">
              <a:buNone/>
            </a:pPr>
            <a:r>
              <a:rPr lang="en-US" dirty="0" smtClean="0"/>
              <a:t>	FROM EMPLOYEES , DEPARTMENTS  D</a:t>
            </a:r>
          </a:p>
          <a:p>
            <a:pPr marL="0" indent="0">
              <a:buNone/>
            </a:pPr>
            <a:r>
              <a:rPr lang="en-US" dirty="0" smtClean="0"/>
              <a:t>	WHERE  E.EMPLOYEE_ID=D.MANAGER_ID;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Display employees who are </a:t>
            </a:r>
            <a:r>
              <a:rPr lang="en-US" dirty="0" smtClean="0"/>
              <a:t>NOT working </a:t>
            </a:r>
            <a:r>
              <a:rPr lang="en-US" dirty="0"/>
              <a:t>as managers of </a:t>
            </a:r>
            <a:r>
              <a:rPr lang="en-US" dirty="0" smtClean="0"/>
              <a:t>ANY department</a:t>
            </a:r>
            <a:r>
              <a:rPr lang="en-US" dirty="0"/>
              <a:t>.</a:t>
            </a:r>
          </a:p>
          <a:p>
            <a:r>
              <a:rPr lang="en-US" dirty="0"/>
              <a:t>SELECT * </a:t>
            </a:r>
          </a:p>
          <a:p>
            <a:pPr marL="0" indent="0">
              <a:buNone/>
            </a:pPr>
            <a:r>
              <a:rPr lang="en-US" dirty="0"/>
              <a:t>	FROM EMPLOYEES </a:t>
            </a:r>
          </a:p>
          <a:p>
            <a:pPr marL="0" indent="0">
              <a:buNone/>
            </a:pPr>
            <a:r>
              <a:rPr lang="en-US" dirty="0"/>
              <a:t>	WHERE  </a:t>
            </a:r>
            <a:r>
              <a:rPr lang="en-US" dirty="0" smtClean="0"/>
              <a:t>E.EMPLOYEE_ID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NOT IN ( SELECT D.MANAGER_ID FROM DEPARTMENTS D)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892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386901"/>
            <a:ext cx="10622576" cy="490439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b="1" dirty="0"/>
              <a:t>Display employee name if the employee joined before his manager.</a:t>
            </a:r>
          </a:p>
          <a:p>
            <a:pPr>
              <a:lnSpc>
                <a:spcPct val="100000"/>
              </a:lnSpc>
            </a:pPr>
            <a:r>
              <a:rPr lang="en-US" dirty="0"/>
              <a:t>SELECT FIRST_NAME </a:t>
            </a:r>
            <a:endParaRPr lang="en-US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FROM </a:t>
            </a:r>
            <a:r>
              <a:rPr lang="en-US" dirty="0"/>
              <a:t>EMPLOYEES E1 JOIN EMPLOYEES E2 </a:t>
            </a:r>
            <a:endParaRPr lang="en-US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ON </a:t>
            </a:r>
            <a:r>
              <a:rPr lang="en-US" dirty="0"/>
              <a:t>(E1.MANAGER_ID=E2.EMPLOYEE_ID) </a:t>
            </a:r>
            <a:endParaRPr lang="en-US" dirty="0" smtClean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WHERE </a:t>
            </a:r>
            <a:r>
              <a:rPr lang="en-US" dirty="0"/>
              <a:t>E1.HIRE_DATE &lt; </a:t>
            </a:r>
            <a:r>
              <a:rPr lang="en-US" dirty="0" smtClean="0"/>
              <a:t>E2.HIRE_DATE;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SELECT </a:t>
            </a:r>
            <a:r>
              <a:rPr lang="en-US" dirty="0" smtClean="0"/>
              <a:t>E1. FIRST_NAME </a:t>
            </a: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FROM EMPLOYEES E1 </a:t>
            </a:r>
            <a:r>
              <a:rPr lang="en-US" dirty="0" smtClean="0"/>
              <a:t>, EMPLOYEES  E2 </a:t>
            </a: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WHERE E1.MANAGER_ID=E2.EMPLOYEE_ID </a:t>
            </a: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AND E1.HIRE_DATE </a:t>
            </a:r>
            <a:r>
              <a:rPr lang="en-US" dirty="0"/>
              <a:t>&lt; E2.HIRE_DATE;</a:t>
            </a:r>
          </a:p>
          <a:p>
            <a:pPr>
              <a:lnSpc>
                <a:spcPct val="100000"/>
              </a:lnSpc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JOIN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584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4" y="860612"/>
            <a:ext cx="11305058" cy="545412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Display ids </a:t>
            </a:r>
            <a:r>
              <a:rPr lang="en-US" dirty="0"/>
              <a:t>and names of employees and their managers</a:t>
            </a: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SELECT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emp.first_name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 smtClean="0">
                <a:latin typeface="Courier Regular" pitchFamily="2" charset="0"/>
                <a:cs typeface="Courier New" panose="02070309020205020404" pitchFamily="49" charset="0"/>
              </a:rPr>
              <a:t>mgr.first_name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FROM Employees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Employees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WHERE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emp.manager_id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mgr.employee_id</a:t>
            </a:r>
            <a:endParaRPr lang="en-US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16459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	ORDER BY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mgr.employee_id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emp.employee_id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;</a:t>
            </a:r>
          </a:p>
          <a:p>
            <a:endParaRPr lang="en-US" dirty="0"/>
          </a:p>
          <a:p>
            <a:r>
              <a:rPr lang="en-US" dirty="0"/>
              <a:t>List </a:t>
            </a:r>
            <a:r>
              <a:rPr lang="en-US" dirty="0" smtClean="0"/>
              <a:t>peers/colleagues </a:t>
            </a:r>
            <a:r>
              <a:rPr lang="en-US" dirty="0"/>
              <a:t>of 'John Chen' </a:t>
            </a:r>
            <a:r>
              <a:rPr lang="en-US" dirty="0" smtClean="0"/>
              <a:t>working as </a:t>
            </a:r>
            <a:r>
              <a:rPr lang="en-US" dirty="0" err="1" smtClean="0"/>
              <a:t>FI_Account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peer.employee_id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peer.first_name</a:t>
            </a:r>
            <a:endParaRPr lang="en-US" sz="2200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FROM Employees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, Employees peer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WHERE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emp.job_id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= 'FI_ACCOUNT'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AND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emp.first_name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= 'John'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AND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peer.first_name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!= 'John'</a:t>
            </a: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AND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emp.job_id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peer.job_id</a:t>
            </a:r>
            <a:endParaRPr lang="en-US" sz="2200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	ORDER BY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peer.employee_id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US" sz="2200" dirty="0" err="1">
                <a:latin typeface="Courier Regular" pitchFamily="2" charset="0"/>
                <a:cs typeface="Courier New" panose="02070309020205020404" pitchFamily="49" charset="0"/>
              </a:rPr>
              <a:t>emp.employee_id</a:t>
            </a:r>
            <a:r>
              <a:rPr lang="en-US" sz="2200" dirty="0">
                <a:latin typeface="Courier Regular" pitchFamily="2" charset="0"/>
                <a:cs typeface="Courier New" panose="02070309020205020404" pitchFamily="49" charset="0"/>
              </a:rPr>
              <a:t>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554" y="298062"/>
            <a:ext cx="9545006" cy="369812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SELF JOIN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1FBFA-4318-BB4B-BF74-B06A08CAD6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68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CCF2A16-5ABB-754E-8BBD-DA5264562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052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The LEFT JOIN keyword returns all rows from the left table (table_name1) , even if there are no matches in the right table (table_name1)</a:t>
            </a:r>
          </a:p>
          <a:p>
            <a:r>
              <a:rPr lang="en-IN" dirty="0"/>
              <a:t>Retrieves rows from right table (table_name2), that match based on common key</a:t>
            </a:r>
          </a:p>
          <a:p>
            <a:r>
              <a:rPr lang="en-IN" dirty="0"/>
              <a:t>For non-matching rows, only left table columns are retrieved, with right table columns as NULL</a:t>
            </a:r>
          </a:p>
          <a:p>
            <a:pPr marL="0" indent="0">
              <a:buNone/>
            </a:pPr>
            <a:r>
              <a:rPr lang="en-US" b="1" dirty="0"/>
              <a:t>Syntax</a:t>
            </a:r>
            <a:r>
              <a:rPr lang="en-US" dirty="0"/>
              <a:t>: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&lt;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column_name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(s)&gt;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FROM   &lt;table_name1&gt;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LEFT   [OUTER] JOIN &lt;table_name2&gt;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table_name1.column_name = table_name2.column_name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[LEFT [OUTER] JOIN &lt;table_name3&gt;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table_name2.column_name = table_name3.column_name…]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[WHERE &lt;condition(s)&gt;]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LEFT OUTER JOIN	</a:t>
            </a:r>
            <a:endParaRPr lang="en-IN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5288F97-684E-F349-97C3-ECA13D84E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5A59C6A9-BA2D-8845-8276-3857AFFE12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31476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822960"/>
            <a:ext cx="11252166" cy="5491781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altLang="en-US" sz="36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FLOOR(45.923);</a:t>
            </a:r>
            <a:endParaRPr lang="en-US" alt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altLang="en-US" sz="36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CEIL(45.923</a:t>
            </a:r>
            <a:r>
              <a:rPr lang="en-US" altLang="en-US" sz="3600" dirty="0">
                <a:solidFill>
                  <a:srgbClr val="000000"/>
                </a:solidFill>
                <a:latin typeface="Courier New" panose="02070309020205020404" pitchFamily="49" charset="0"/>
              </a:rPr>
              <a:t>);</a:t>
            </a:r>
            <a:endParaRPr lang="en-IN" sz="3600" b="1" dirty="0" smtClean="0"/>
          </a:p>
          <a:p>
            <a:endParaRPr lang="en-IN" sz="3600" b="1" dirty="0"/>
          </a:p>
          <a:p>
            <a:r>
              <a:rPr lang="en-IN" sz="3600" b="1" dirty="0"/>
              <a:t>Display first name, salary, and round </a:t>
            </a:r>
            <a:r>
              <a:rPr lang="en-IN" sz="3600" b="1" dirty="0" err="1" smtClean="0"/>
              <a:t>Commission_pct</a:t>
            </a:r>
            <a:r>
              <a:rPr lang="en-IN" sz="3600" b="1" dirty="0" smtClean="0"/>
              <a:t> to 0ne decimal.</a:t>
            </a:r>
            <a:endParaRPr lang="en-US" sz="3600" dirty="0"/>
          </a:p>
          <a:p>
            <a:r>
              <a:rPr lang="en-IN" sz="3600" dirty="0"/>
              <a:t>SELECT FIRST_NAME, </a:t>
            </a:r>
            <a:r>
              <a:rPr lang="en-IN" sz="3600" dirty="0" smtClean="0"/>
              <a:t>SALARY,ROUND(</a:t>
            </a:r>
            <a:r>
              <a:rPr lang="en-IN" sz="3600" b="1" dirty="0" smtClean="0"/>
              <a:t>Commission_pct</a:t>
            </a:r>
            <a:r>
              <a:rPr lang="en-IN" sz="3600" dirty="0" smtClean="0"/>
              <a:t>,1) </a:t>
            </a:r>
            <a:r>
              <a:rPr lang="en-IN" sz="3600" dirty="0"/>
              <a:t>FROM EMPLOYEES;</a:t>
            </a:r>
            <a:endParaRPr lang="en-US" sz="3600" dirty="0"/>
          </a:p>
          <a:p>
            <a:endParaRPr lang="en-US" sz="3600" dirty="0"/>
          </a:p>
          <a:p>
            <a:endParaRPr lang="en-IN" sz="3600" b="1" dirty="0" smtClean="0"/>
          </a:p>
          <a:p>
            <a:r>
              <a:rPr lang="en-IN" sz="3600" b="1" dirty="0" smtClean="0"/>
              <a:t>Display </a:t>
            </a:r>
            <a:r>
              <a:rPr lang="en-IN" sz="3600" b="1" dirty="0"/>
              <a:t>first name, salary, and round the salary to thousands.</a:t>
            </a:r>
            <a:endParaRPr lang="en-US" sz="3600" dirty="0"/>
          </a:p>
          <a:p>
            <a:r>
              <a:rPr lang="en-IN" sz="3600" dirty="0"/>
              <a:t>SELECT FIRST_NAME, ROUND(SALARY,-3) FROM EMPLOYEES;</a:t>
            </a:r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68434" y="431636"/>
            <a:ext cx="9545006" cy="369812"/>
          </a:xfrm>
        </p:spPr>
        <p:txBody>
          <a:bodyPr/>
          <a:lstStyle/>
          <a:p>
            <a:pPr algn="ctr"/>
            <a:r>
              <a:rPr lang="en-US" dirty="0" smtClean="0"/>
              <a:t>ROUND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995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all departments those with and without employees</a:t>
            </a:r>
          </a:p>
          <a:p>
            <a:r>
              <a:rPr lang="en-US" dirty="0"/>
              <a:t>Employee names will be NULL for those departments in which there are no employees</a:t>
            </a:r>
          </a:p>
          <a:p>
            <a:endParaRPr lang="en-US" dirty="0"/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</a:t>
            </a:r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FROM  Departments d LEFT OUTER JOIN Employees e</a:t>
            </a:r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d.department_id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e.department_id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ORDER BY 4, 1;</a:t>
            </a:r>
          </a:p>
          <a:p>
            <a:r>
              <a:rPr lang="en-US" dirty="0"/>
              <a:t>List </a:t>
            </a:r>
            <a:r>
              <a:rPr lang="en-US" dirty="0" smtClean="0"/>
              <a:t>all details of every Employee those </a:t>
            </a:r>
            <a:r>
              <a:rPr lang="en-US" dirty="0"/>
              <a:t>with and without </a:t>
            </a:r>
            <a:r>
              <a:rPr lang="en-US" dirty="0" err="1" smtClean="0"/>
              <a:t>job_history</a:t>
            </a:r>
            <a:endParaRPr lang="en-US" dirty="0"/>
          </a:p>
          <a:p>
            <a:pPr marL="411480" lvl="1" indent="0">
              <a:buNone/>
            </a:pPr>
            <a:endParaRPr lang="en-IN" dirty="0" smtClean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IN" dirty="0" smtClean="0">
                <a:latin typeface="Courier Regular" pitchFamily="2" charset="0"/>
                <a:cs typeface="Courier New" pitchFamily="49" charset="0"/>
              </a:rPr>
              <a:t>SELECT * 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FROM  </a:t>
            </a:r>
            <a:r>
              <a:rPr lang="en-IN" dirty="0" smtClean="0">
                <a:latin typeface="Courier Regular" pitchFamily="2" charset="0"/>
                <a:cs typeface="Courier New" pitchFamily="49" charset="0"/>
              </a:rPr>
              <a:t>Employees E 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LEFT OUTER JOIN </a:t>
            </a:r>
            <a:r>
              <a:rPr lang="en-IN" dirty="0" err="1" smtClean="0">
                <a:latin typeface="Courier Regular" pitchFamily="2" charset="0"/>
                <a:cs typeface="Courier New" pitchFamily="49" charset="0"/>
              </a:rPr>
              <a:t>Job_History</a:t>
            </a:r>
            <a:r>
              <a:rPr lang="en-IN" dirty="0" smtClean="0">
                <a:latin typeface="Courier Regular" pitchFamily="2" charset="0"/>
                <a:cs typeface="Courier New" pitchFamily="49" charset="0"/>
              </a:rPr>
              <a:t> JH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IN" dirty="0" smtClean="0">
                <a:latin typeface="Courier Regular" pitchFamily="2" charset="0"/>
                <a:cs typeface="Courier New" pitchFamily="49" charset="0"/>
              </a:rPr>
              <a:t>Where E. </a:t>
            </a:r>
            <a:r>
              <a:rPr lang="en-IN" dirty="0" err="1" smtClean="0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 smtClean="0">
                <a:latin typeface="Courier Regular" pitchFamily="2" charset="0"/>
                <a:cs typeface="Courier New" pitchFamily="49" charset="0"/>
              </a:rPr>
              <a:t> 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= </a:t>
            </a:r>
            <a:r>
              <a:rPr lang="en-IN" dirty="0" smtClean="0">
                <a:latin typeface="Courier Regular" pitchFamily="2" charset="0"/>
                <a:cs typeface="Courier New" pitchFamily="49" charset="0"/>
              </a:rPr>
              <a:t>JH. </a:t>
            </a:r>
            <a:r>
              <a:rPr lang="en-IN" dirty="0" err="1" smtClean="0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dirty="0" smtClean="0">
                <a:latin typeface="Courier Regular" pitchFamily="2" charset="0"/>
                <a:cs typeface="Courier New" pitchFamily="49" charset="0"/>
              </a:rPr>
              <a:t>:</a:t>
            </a:r>
            <a:endParaRPr lang="en-IN" dirty="0">
              <a:latin typeface="Courier Regular" pitchFamily="2" charset="0"/>
              <a:cs typeface="Courier New" pitchFamily="49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Example: LEFT OUTER JOIN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AB69B9-6A98-8E48-A9D0-B3C9EED44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36603AD-8737-2A46-BE16-3E46725AAB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776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Result: LEFT OUTER JOIN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3DA1AB1-938F-974E-854F-3FE2D0A5A9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2507810"/>
              </p:ext>
            </p:extLst>
          </p:nvPr>
        </p:nvGraphicFramePr>
        <p:xfrm>
          <a:off x="2007057" y="1318830"/>
          <a:ext cx="7665167" cy="48919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3228">
                  <a:extLst>
                    <a:ext uri="{9D8B030D-6E8A-4147-A177-3AD203B41FA5}">
                      <a16:colId xmlns:a16="http://schemas.microsoft.com/office/drawing/2014/main" val="899306988"/>
                    </a:ext>
                  </a:extLst>
                </a:gridCol>
                <a:gridCol w="1883228">
                  <a:extLst>
                    <a:ext uri="{9D8B030D-6E8A-4147-A177-3AD203B41FA5}">
                      <a16:colId xmlns:a16="http://schemas.microsoft.com/office/drawing/2014/main" val="546929008"/>
                    </a:ext>
                  </a:extLst>
                </a:gridCol>
                <a:gridCol w="1883228">
                  <a:extLst>
                    <a:ext uri="{9D8B030D-6E8A-4147-A177-3AD203B41FA5}">
                      <a16:colId xmlns:a16="http://schemas.microsoft.com/office/drawing/2014/main" val="998639266"/>
                    </a:ext>
                  </a:extLst>
                </a:gridCol>
                <a:gridCol w="2015483">
                  <a:extLst>
                    <a:ext uri="{9D8B030D-6E8A-4147-A177-3AD203B41FA5}">
                      <a16:colId xmlns:a16="http://schemas.microsoft.com/office/drawing/2014/main" val="2023172166"/>
                    </a:ext>
                  </a:extLst>
                </a:gridCol>
              </a:tblGrid>
              <a:tr h="36265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EMPLOYEE_ID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FIRST_NAME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LAST_NAME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DEPARTMENT_NAME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08203279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205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Shelley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Higgins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Accounting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116444109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206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William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Gietz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Accounting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1598713917"/>
                  </a:ext>
                </a:extLst>
              </a:tr>
              <a:tr h="36265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Jennifer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Whalen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Administration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648876884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Benefits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3921231450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Construction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1154678017"/>
                  </a:ext>
                </a:extLst>
              </a:tr>
              <a:tr h="36265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Corporate Tax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51964798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Steven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303046787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101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Neena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Kochhar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73669774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102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Lex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 Haan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750017861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108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Nancy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Greenberg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005057947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109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Daniel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Faviet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408748308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 dirty="0">
                          <a:effectLst/>
                        </a:rPr>
                        <a:t>112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Jose Manuel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Urman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Finance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3310178853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113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Luis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Popp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329865846"/>
                  </a:ext>
                </a:extLst>
              </a:tr>
              <a:tr h="261413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Government Sales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2316131165"/>
                  </a:ext>
                </a:extLst>
              </a:tr>
              <a:tr h="188686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Susan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Mavris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Human Resources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4286634552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Alexander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Hunold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3058783757"/>
                  </a:ext>
                </a:extLst>
              </a:tr>
              <a:tr h="196358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104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Bruce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Ernst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IT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04" marR="9204" marT="9204" marB="0" anchor="b"/>
                </a:tc>
                <a:extLst>
                  <a:ext uri="{0D108BD9-81ED-4DB2-BD59-A6C34878D82A}">
                    <a16:rowId xmlns:a16="http://schemas.microsoft.com/office/drawing/2014/main" val="176744844"/>
                  </a:ext>
                </a:extLst>
              </a:tr>
            </a:tbl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88D9F4B-B048-DE41-B169-F0B86998C5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EBB7BF8-DB04-114A-A290-5CFD59E4FE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56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Returns all rows from the right table (table_name2), even if there are no matches in the left table (table_name1)</a:t>
            </a:r>
          </a:p>
          <a:p>
            <a:r>
              <a:rPr lang="en-IN" dirty="0"/>
              <a:t>Retrieves rows from Left table (table_name2) that match based on common key</a:t>
            </a:r>
          </a:p>
          <a:p>
            <a:r>
              <a:rPr lang="en-IN" dirty="0"/>
              <a:t>For non-matching rows, only right table columns are retrieved, with left table columns as NULL</a:t>
            </a:r>
          </a:p>
          <a:p>
            <a:pPr marL="0" indent="0">
              <a:buNone/>
            </a:pPr>
            <a:r>
              <a:rPr lang="en-US" b="1" dirty="0"/>
              <a:t> Syntax:</a:t>
            </a:r>
            <a:endParaRPr lang="en-IN" b="1" dirty="0"/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SELECT &lt;</a:t>
            </a:r>
            <a:r>
              <a:rPr lang="en-IN" dirty="0" err="1">
                <a:latin typeface="Courier Regular" pitchFamily="2" charset="0"/>
                <a:cs typeface="Courier New" pitchFamily="49" charset="0"/>
              </a:rPr>
              <a:t>column_name</a:t>
            </a:r>
            <a:r>
              <a:rPr lang="en-IN" dirty="0">
                <a:latin typeface="Courier Regular" pitchFamily="2" charset="0"/>
                <a:cs typeface="Courier New" pitchFamily="49" charset="0"/>
              </a:rPr>
              <a:t>(s)&gt;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FROM   &lt;table_name1&gt; RIGHT [OUTER] JOIN &lt;table_name2&gt;</a:t>
            </a:r>
            <a:br>
              <a:rPr lang="en-IN" dirty="0">
                <a:latin typeface="Courier Regular" pitchFamily="2" charset="0"/>
                <a:cs typeface="Courier New" pitchFamily="49" charset="0"/>
              </a:rPr>
            </a:b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table_name1.column_name = table_name2.column_name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[RIGHT [OUTER] JOIN &lt;table_name3&gt;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	ON table_name2.column_name = table_name3.column_name…] </a:t>
            </a:r>
          </a:p>
          <a:p>
            <a:pPr marL="365760" lvl="1" indent="0">
              <a:buNone/>
            </a:pPr>
            <a:r>
              <a:rPr lang="en-IN" dirty="0">
                <a:latin typeface="Courier Regular" pitchFamily="2" charset="0"/>
                <a:cs typeface="Courier New" pitchFamily="49" charset="0"/>
              </a:rPr>
              <a:t>[WHERE &lt;condition(s)&gt;]</a:t>
            </a:r>
          </a:p>
          <a:p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RIGHT OUTER JOIN	</a:t>
            </a:r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18C060-0C57-354E-9990-1B2CFBDA67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ECBF671C-7374-274C-A36F-D734236F6C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933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all cities that are outside of US and departments names in them</a:t>
            </a:r>
          </a:p>
          <a:p>
            <a:r>
              <a:rPr lang="en-US" dirty="0"/>
              <a:t>For those cities where there are no departments, their names will be shown as NULL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city,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country_id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FROM Departments d RIGHT OUTER JOIN Locations l</a:t>
            </a:r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d.location_id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l.location_id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41148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country_id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&lt;&gt; 'US';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Example: RIGHT OUTER JOIN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EF49A6-5F57-6B42-BBCA-BFCD637A28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1D8279E-4DB2-8E41-910A-E16D7A7DA4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73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Result: RIGHT OUTER JOIN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35C106F-631C-B44B-8486-D7BBF1F5CD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274135"/>
              </p:ext>
            </p:extLst>
          </p:nvPr>
        </p:nvGraphicFramePr>
        <p:xfrm>
          <a:off x="2322285" y="1380853"/>
          <a:ext cx="6662058" cy="48139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334">
                  <a:extLst>
                    <a:ext uri="{9D8B030D-6E8A-4147-A177-3AD203B41FA5}">
                      <a16:colId xmlns:a16="http://schemas.microsoft.com/office/drawing/2014/main" val="2724417499"/>
                    </a:ext>
                  </a:extLst>
                </a:gridCol>
                <a:gridCol w="2051720">
                  <a:extLst>
                    <a:ext uri="{9D8B030D-6E8A-4147-A177-3AD203B41FA5}">
                      <a16:colId xmlns:a16="http://schemas.microsoft.com/office/drawing/2014/main" val="1682548220"/>
                    </a:ext>
                  </a:extLst>
                </a:gridCol>
                <a:gridCol w="1467002">
                  <a:extLst>
                    <a:ext uri="{9D8B030D-6E8A-4147-A177-3AD203B41FA5}">
                      <a16:colId xmlns:a16="http://schemas.microsoft.com/office/drawing/2014/main" val="3225802054"/>
                    </a:ext>
                  </a:extLst>
                </a:gridCol>
                <a:gridCol w="1467002">
                  <a:extLst>
                    <a:ext uri="{9D8B030D-6E8A-4147-A177-3AD203B41FA5}">
                      <a16:colId xmlns:a16="http://schemas.microsoft.com/office/drawing/2014/main" val="377447636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DEPARTMENT_ID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DEPARTMENT_NAME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CITY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COUNTRY_ID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573369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Roma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588953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Venice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058225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Tokyo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JP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938008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Hiroshima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JP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9098314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 dirty="0">
                          <a:effectLst/>
                        </a:rPr>
                        <a:t>20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Marketing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Toronto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CA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528206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Whitehorse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CA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526061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Beijing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CN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8345051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120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Treasury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Bombay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IN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7485071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Sydney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AU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2066553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Singapore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SG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507722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40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Human Resources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London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UK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868867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80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Sales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Oxford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UK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227223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Stretford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UK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2238994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70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Public Relations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Munich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DE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66219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Sao Paulo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BR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1033411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Geneva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CH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30975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Utrecht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NL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674862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Mexico City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MX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50401926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C69FEC-9D66-2045-9202-C6C29CD258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00AD220-B250-4E4F-99F8-24DB5AE67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6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Combination of LEFT and RIGHT OUTER JOINs</a:t>
            </a:r>
          </a:p>
          <a:p>
            <a:r>
              <a:rPr lang="en-US" dirty="0"/>
              <a:t>Includes unmatched rows from both sides</a:t>
            </a:r>
            <a:endParaRPr lang="en-IN" dirty="0"/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e.last_name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FROM Employees e LEFT OUTER JOIN Departments d</a:t>
            </a: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d.manager_id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UNION</a:t>
            </a: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e.last_name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FROM Employees e RIGHT OUTER JOIN Departments d</a:t>
            </a:r>
          </a:p>
          <a:p>
            <a:pPr marL="365760" lvl="1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ON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d.manager_id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;</a:t>
            </a:r>
          </a:p>
          <a:p>
            <a:pPr marL="480060" indent="-342900"/>
            <a:r>
              <a:rPr lang="en-US" dirty="0"/>
              <a:t>Note: Employees and Departments tables are joined on </a:t>
            </a:r>
            <a:r>
              <a:rPr lang="en-US" dirty="0" err="1"/>
              <a:t>manager_id</a:t>
            </a:r>
            <a:r>
              <a:rPr lang="en-US" dirty="0"/>
              <a:t> column</a:t>
            </a:r>
          </a:p>
          <a:p>
            <a:pPr marL="365760" lvl="1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FULL OUTER </a:t>
            </a:r>
            <a:r>
              <a:rPr lang="en-US" dirty="0" smtClean="0"/>
              <a:t>JOIN through UNION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71BADB-BB07-7846-9A94-3B71242A03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C46CFC2-57C8-6B4B-A33D-8CE6A7DC0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4" name="Folded Corner 3">
            <a:extLst>
              <a:ext uri="{FF2B5EF4-FFF2-40B4-BE49-F238E27FC236}">
                <a16:creationId xmlns:a16="http://schemas.microsoft.com/office/drawing/2014/main" id="{C1127E2E-D3FC-6744-9AFC-D8BE0C72C7F2}"/>
              </a:ext>
            </a:extLst>
          </p:cNvPr>
          <p:cNvSpPr/>
          <p:nvPr/>
        </p:nvSpPr>
        <p:spPr>
          <a:xfrm>
            <a:off x="9720775" y="3826412"/>
            <a:ext cx="1942871" cy="1983545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72000" rIns="36000" bIns="0" rtlCol="0" anchor="ctr"/>
          <a:lstStyle/>
          <a:p>
            <a:pPr algn="ctr"/>
            <a:r>
              <a:rPr lang="en-US" dirty="0"/>
              <a:t>Databases like Oracle, DB2, etc. have keywords FULL OUTER JOIN whereas MySQL doesn't. </a:t>
            </a:r>
          </a:p>
        </p:txBody>
      </p:sp>
    </p:spTree>
    <p:extLst>
      <p:ext uri="{BB962C8B-B14F-4D97-AF65-F5344CB8AC3E}">
        <p14:creationId xmlns:p14="http://schemas.microsoft.com/office/powerpoint/2010/main" val="345690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Result: FULL OUTER JOIN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44E1FF9-85EA-004D-BE03-75233ABA73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553164"/>
              </p:ext>
            </p:extLst>
          </p:nvPr>
        </p:nvGraphicFramePr>
        <p:xfrm>
          <a:off x="2687068" y="1151015"/>
          <a:ext cx="6817862" cy="5320665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436209">
                  <a:extLst>
                    <a:ext uri="{9D8B030D-6E8A-4147-A177-3AD203B41FA5}">
                      <a16:colId xmlns:a16="http://schemas.microsoft.com/office/drawing/2014/main" val="3119453953"/>
                    </a:ext>
                  </a:extLst>
                </a:gridCol>
                <a:gridCol w="1436209">
                  <a:extLst>
                    <a:ext uri="{9D8B030D-6E8A-4147-A177-3AD203B41FA5}">
                      <a16:colId xmlns:a16="http://schemas.microsoft.com/office/drawing/2014/main" val="4071112284"/>
                    </a:ext>
                  </a:extLst>
                </a:gridCol>
                <a:gridCol w="1436209">
                  <a:extLst>
                    <a:ext uri="{9D8B030D-6E8A-4147-A177-3AD203B41FA5}">
                      <a16:colId xmlns:a16="http://schemas.microsoft.com/office/drawing/2014/main" val="367899224"/>
                    </a:ext>
                  </a:extLst>
                </a:gridCol>
                <a:gridCol w="2509235">
                  <a:extLst>
                    <a:ext uri="{9D8B030D-6E8A-4147-A177-3AD203B41FA5}">
                      <a16:colId xmlns:a16="http://schemas.microsoft.com/office/drawing/2014/main" val="119133099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EMPLOYEE_ID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FIRST_NAME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LAST_NAME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DEPARTMENT_NAME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135035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Steven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Executive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3592283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101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Neena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Kochhar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407458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102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Lex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De Haan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64785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Alexander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Hunold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IT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831460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104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Bruce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Ernst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330510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108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Nancy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Greenberg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Finance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863726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196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Alana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Walsh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212561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197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Kevin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Feeney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Human Resources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21835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198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Donald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OConnell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973473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200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Jennifer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Whalen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Administration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991865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 dirty="0">
                          <a:effectLst/>
                        </a:rPr>
                        <a:t>202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Pat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Fay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788303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203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Susan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Mavris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610357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204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Hermann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Baer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Public Relations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15807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205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Shelley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Higgins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Accounting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25620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IN" sz="1600" u="none" strike="noStrike">
                          <a:effectLst/>
                        </a:rPr>
                        <a:t>206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William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Gietz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78523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Payroll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8348456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Recruiting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242026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Retail Sales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50381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>
                          <a:effectLst/>
                        </a:rPr>
                        <a:t>Government Sales</a:t>
                      </a:r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68011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u="none" strike="noStrike" dirty="0">
                          <a:effectLst/>
                        </a:rPr>
                        <a:t>IT Helpdesk</a:t>
                      </a:r>
                      <a:endParaRPr lang="en-IN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80910754"/>
                  </a:ext>
                </a:extLst>
              </a:tr>
            </a:tbl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9B4ED5-9039-1C45-BDE1-B340CB5EA4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76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851E788-FC87-E34D-95B2-62D9E84DC7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42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AACAD3-09FC-3542-8FBA-834A93F9F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 Operations</a:t>
            </a:r>
          </a:p>
        </p:txBody>
      </p:sp>
    </p:spTree>
    <p:extLst>
      <p:ext uri="{BB962C8B-B14F-4D97-AF65-F5344CB8AC3E}">
        <p14:creationId xmlns:p14="http://schemas.microsoft.com/office/powerpoint/2010/main" val="123567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sz="2300" dirty="0"/>
              <a:t>Used to combine the result-set of two or more SELECT statements removing duplicates*</a:t>
            </a:r>
          </a:p>
          <a:p>
            <a:r>
              <a:rPr lang="en-IN" sz="2300" dirty="0"/>
              <a:t>Each SELECT statement within the UNION </a:t>
            </a:r>
            <a:r>
              <a:rPr lang="en-IN" sz="2300" b="1" dirty="0"/>
              <a:t>must</a:t>
            </a:r>
            <a:r>
              <a:rPr lang="en-IN" sz="2300" dirty="0"/>
              <a:t> have the same number of columns </a:t>
            </a:r>
          </a:p>
          <a:p>
            <a:r>
              <a:rPr lang="en-IN" sz="2300" dirty="0"/>
              <a:t>The selected columns </a:t>
            </a:r>
            <a:r>
              <a:rPr lang="en-IN" sz="2300" b="1" dirty="0"/>
              <a:t>must </a:t>
            </a:r>
            <a:r>
              <a:rPr lang="en-IN" sz="2300" dirty="0"/>
              <a:t>be of similar data types and </a:t>
            </a:r>
            <a:r>
              <a:rPr lang="en-IN" sz="2300" b="1" dirty="0"/>
              <a:t>must</a:t>
            </a:r>
            <a:r>
              <a:rPr lang="en-IN" sz="2300" dirty="0"/>
              <a:t> be in the same order in each SELECT statement</a:t>
            </a:r>
          </a:p>
          <a:p>
            <a:r>
              <a:rPr lang="en-IN" sz="2300" dirty="0"/>
              <a:t>More than two queries can be clubbed using more than one UNION statement</a:t>
            </a:r>
          </a:p>
          <a:p>
            <a:endParaRPr lang="en-IN" sz="2300" dirty="0"/>
          </a:p>
          <a:p>
            <a:endParaRPr lang="en-IN" sz="2300" dirty="0"/>
          </a:p>
          <a:p>
            <a:endParaRPr lang="en-IN" dirty="0">
              <a:latin typeface="Courier Regular" pitchFamily="2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UNION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3810E2-B2AD-4E46-B413-F01D3C21D0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7897" y="5343953"/>
            <a:ext cx="1755369" cy="415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06334" tIns="53167" rIns="106334" bIns="53167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en-US" sz="2000" dirty="0">
                <a:latin typeface="+mn-lt"/>
              </a:rPr>
              <a:t>UNION ALL</a:t>
            </a:r>
          </a:p>
        </p:txBody>
      </p:sp>
      <p:grpSp>
        <p:nvGrpSpPr>
          <p:cNvPr id="9" name="Group 6">
            <a:extLst>
              <a:ext uri="{FF2B5EF4-FFF2-40B4-BE49-F238E27FC236}">
                <a16:creationId xmlns:a16="http://schemas.microsoft.com/office/drawing/2014/main" id="{079434F3-CE1C-E145-8A9B-9792D35D3D1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852074" y="3867011"/>
            <a:ext cx="2723422" cy="1472474"/>
            <a:chOff x="569" y="920"/>
            <a:chExt cx="1383" cy="824"/>
          </a:xfrm>
        </p:grpSpPr>
        <p:sp>
          <p:nvSpPr>
            <p:cNvPr id="10" name="Oval 7">
              <a:extLst>
                <a:ext uri="{FF2B5EF4-FFF2-40B4-BE49-F238E27FC236}">
                  <a16:creationId xmlns:a16="http://schemas.microsoft.com/office/drawing/2014/main" id="{187A1822-25C9-E946-937D-8D4FA866F10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69" y="920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  <p:sp>
          <p:nvSpPr>
            <p:cNvPr id="11" name="Oval 8">
              <a:extLst>
                <a:ext uri="{FF2B5EF4-FFF2-40B4-BE49-F238E27FC236}">
                  <a16:creationId xmlns:a16="http://schemas.microsoft.com/office/drawing/2014/main" id="{A0B7D317-F7DA-3741-9ABE-CF46A65F1AF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49" y="925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</p:grpSp>
      <p:grpSp>
        <p:nvGrpSpPr>
          <p:cNvPr id="12" name="Group 9">
            <a:extLst>
              <a:ext uri="{FF2B5EF4-FFF2-40B4-BE49-F238E27FC236}">
                <a16:creationId xmlns:a16="http://schemas.microsoft.com/office/drawing/2014/main" id="{F129F332-3374-CD4D-ACF7-E03C20AA654A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477981" y="3862544"/>
            <a:ext cx="2578933" cy="1472474"/>
            <a:chOff x="3744" y="912"/>
            <a:chExt cx="1383" cy="824"/>
          </a:xfrm>
        </p:grpSpPr>
        <p:sp>
          <p:nvSpPr>
            <p:cNvPr id="13" name="Oval 10">
              <a:extLst>
                <a:ext uri="{FF2B5EF4-FFF2-40B4-BE49-F238E27FC236}">
                  <a16:creationId xmlns:a16="http://schemas.microsoft.com/office/drawing/2014/main" id="{A9415619-E676-7F46-AB0A-28622C9DFE1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744" y="912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  <p:sp>
          <p:nvSpPr>
            <p:cNvPr id="14" name="Oval 11">
              <a:extLst>
                <a:ext uri="{FF2B5EF4-FFF2-40B4-BE49-F238E27FC236}">
                  <a16:creationId xmlns:a16="http://schemas.microsoft.com/office/drawing/2014/main" id="{562FAF17-F2C6-764D-80FC-9F2B5CE159E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324" y="917"/>
              <a:ext cx="803" cy="819"/>
            </a:xfrm>
            <a:prstGeom prst="ellipse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solidFill>
                <a:srgbClr val="000000"/>
              </a:solidFill>
              <a:round/>
              <a:headEnd/>
              <a:tailEnd/>
            </a:ln>
          </p:spPr>
          <p:txBody>
            <a:bodyPr wrap="none" lIns="104501" tIns="51334" rIns="104501" bIns="51334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  <a:buClrTx/>
                <a:buFontTx/>
                <a:buNone/>
              </a:pPr>
              <a:endParaRPr lang="en-US" altLang="en-US" sz="2772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7E94D99D-473D-A04B-8E95-3C1441B9F713}"/>
                </a:ext>
              </a:extLst>
            </p:cNvPr>
            <p:cNvSpPr>
              <a:spLocks/>
            </p:cNvSpPr>
            <p:nvPr/>
          </p:nvSpPr>
          <p:spPr bwMode="gray">
            <a:xfrm>
              <a:off x="4294" y="1028"/>
              <a:ext cx="281" cy="608"/>
            </a:xfrm>
            <a:custGeom>
              <a:avLst/>
              <a:gdLst>
                <a:gd name="T0" fmla="*/ 156 w 281"/>
                <a:gd name="T1" fmla="*/ 13 h 608"/>
                <a:gd name="T2" fmla="*/ 178 w 281"/>
                <a:gd name="T3" fmla="*/ 35 h 608"/>
                <a:gd name="T4" fmla="*/ 198 w 281"/>
                <a:gd name="T5" fmla="*/ 59 h 608"/>
                <a:gd name="T6" fmla="*/ 216 w 281"/>
                <a:gd name="T7" fmla="*/ 85 h 608"/>
                <a:gd name="T8" fmla="*/ 232 w 281"/>
                <a:gd name="T9" fmla="*/ 112 h 608"/>
                <a:gd name="T10" fmla="*/ 246 w 281"/>
                <a:gd name="T11" fmla="*/ 141 h 608"/>
                <a:gd name="T12" fmla="*/ 258 w 281"/>
                <a:gd name="T13" fmla="*/ 171 h 608"/>
                <a:gd name="T14" fmla="*/ 267 w 281"/>
                <a:gd name="T15" fmla="*/ 202 h 608"/>
                <a:gd name="T16" fmla="*/ 274 w 281"/>
                <a:gd name="T17" fmla="*/ 235 h 608"/>
                <a:gd name="T18" fmla="*/ 278 w 281"/>
                <a:gd name="T19" fmla="*/ 268 h 608"/>
                <a:gd name="T20" fmla="*/ 280 w 281"/>
                <a:gd name="T21" fmla="*/ 303 h 608"/>
                <a:gd name="T22" fmla="*/ 278 w 281"/>
                <a:gd name="T23" fmla="*/ 337 h 608"/>
                <a:gd name="T24" fmla="*/ 274 w 281"/>
                <a:gd name="T25" fmla="*/ 370 h 608"/>
                <a:gd name="T26" fmla="*/ 267 w 281"/>
                <a:gd name="T27" fmla="*/ 403 h 608"/>
                <a:gd name="T28" fmla="*/ 258 w 281"/>
                <a:gd name="T29" fmla="*/ 434 h 608"/>
                <a:gd name="T30" fmla="*/ 245 w 281"/>
                <a:gd name="T31" fmla="*/ 464 h 608"/>
                <a:gd name="T32" fmla="*/ 232 w 281"/>
                <a:gd name="T33" fmla="*/ 493 h 608"/>
                <a:gd name="T34" fmla="*/ 215 w 281"/>
                <a:gd name="T35" fmla="*/ 521 h 608"/>
                <a:gd name="T36" fmla="*/ 197 w 281"/>
                <a:gd name="T37" fmla="*/ 546 h 608"/>
                <a:gd name="T38" fmla="*/ 177 w 281"/>
                <a:gd name="T39" fmla="*/ 570 h 608"/>
                <a:gd name="T40" fmla="*/ 155 w 281"/>
                <a:gd name="T41" fmla="*/ 593 h 608"/>
                <a:gd name="T42" fmla="*/ 131 w 281"/>
                <a:gd name="T43" fmla="*/ 600 h 608"/>
                <a:gd name="T44" fmla="*/ 109 w 281"/>
                <a:gd name="T45" fmla="*/ 578 h 608"/>
                <a:gd name="T46" fmla="*/ 88 w 281"/>
                <a:gd name="T47" fmla="*/ 554 h 608"/>
                <a:gd name="T48" fmla="*/ 69 w 281"/>
                <a:gd name="T49" fmla="*/ 530 h 608"/>
                <a:gd name="T50" fmla="*/ 53 w 281"/>
                <a:gd name="T51" fmla="*/ 503 h 608"/>
                <a:gd name="T52" fmla="*/ 37 w 281"/>
                <a:gd name="T53" fmla="*/ 475 h 608"/>
                <a:gd name="T54" fmla="*/ 25 w 281"/>
                <a:gd name="T55" fmla="*/ 444 h 608"/>
                <a:gd name="T56" fmla="*/ 16 w 281"/>
                <a:gd name="T57" fmla="*/ 414 h 608"/>
                <a:gd name="T58" fmla="*/ 7 w 281"/>
                <a:gd name="T59" fmla="*/ 381 h 608"/>
                <a:gd name="T60" fmla="*/ 2 w 281"/>
                <a:gd name="T61" fmla="*/ 348 h 608"/>
                <a:gd name="T62" fmla="*/ 0 w 281"/>
                <a:gd name="T63" fmla="*/ 314 h 608"/>
                <a:gd name="T64" fmla="*/ 0 w 281"/>
                <a:gd name="T65" fmla="*/ 280 h 608"/>
                <a:gd name="T66" fmla="*/ 3 w 281"/>
                <a:gd name="T67" fmla="*/ 247 h 608"/>
                <a:gd name="T68" fmla="*/ 10 w 281"/>
                <a:gd name="T69" fmla="*/ 214 h 608"/>
                <a:gd name="T70" fmla="*/ 19 w 281"/>
                <a:gd name="T71" fmla="*/ 182 h 608"/>
                <a:gd name="T72" fmla="*/ 30 w 281"/>
                <a:gd name="T73" fmla="*/ 151 h 608"/>
                <a:gd name="T74" fmla="*/ 43 w 281"/>
                <a:gd name="T75" fmla="*/ 121 h 608"/>
                <a:gd name="T76" fmla="*/ 58 w 281"/>
                <a:gd name="T77" fmla="*/ 94 h 608"/>
                <a:gd name="T78" fmla="*/ 76 w 281"/>
                <a:gd name="T79" fmla="*/ 67 h 608"/>
                <a:gd name="T80" fmla="*/ 95 w 281"/>
                <a:gd name="T81" fmla="*/ 43 h 608"/>
                <a:gd name="T82" fmla="*/ 117 w 281"/>
                <a:gd name="T83" fmla="*/ 20 h 608"/>
                <a:gd name="T84" fmla="*/ 140 w 281"/>
                <a:gd name="T85" fmla="*/ 0 h 608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281"/>
                <a:gd name="T130" fmla="*/ 0 h 608"/>
                <a:gd name="T131" fmla="*/ 281 w 281"/>
                <a:gd name="T132" fmla="*/ 608 h 608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281" h="608">
                  <a:moveTo>
                    <a:pt x="140" y="0"/>
                  </a:moveTo>
                  <a:lnTo>
                    <a:pt x="148" y="6"/>
                  </a:lnTo>
                  <a:lnTo>
                    <a:pt x="156" y="13"/>
                  </a:lnTo>
                  <a:lnTo>
                    <a:pt x="164" y="20"/>
                  </a:lnTo>
                  <a:lnTo>
                    <a:pt x="171" y="27"/>
                  </a:lnTo>
                  <a:lnTo>
                    <a:pt x="178" y="35"/>
                  </a:lnTo>
                  <a:lnTo>
                    <a:pt x="184" y="43"/>
                  </a:lnTo>
                  <a:lnTo>
                    <a:pt x="192" y="51"/>
                  </a:lnTo>
                  <a:lnTo>
                    <a:pt x="198" y="59"/>
                  </a:lnTo>
                  <a:lnTo>
                    <a:pt x="204" y="67"/>
                  </a:lnTo>
                  <a:lnTo>
                    <a:pt x="210" y="76"/>
                  </a:lnTo>
                  <a:lnTo>
                    <a:pt x="216" y="85"/>
                  </a:lnTo>
                  <a:lnTo>
                    <a:pt x="222" y="94"/>
                  </a:lnTo>
                  <a:lnTo>
                    <a:pt x="227" y="103"/>
                  </a:lnTo>
                  <a:lnTo>
                    <a:pt x="232" y="112"/>
                  </a:lnTo>
                  <a:lnTo>
                    <a:pt x="237" y="121"/>
                  </a:lnTo>
                  <a:lnTo>
                    <a:pt x="242" y="131"/>
                  </a:lnTo>
                  <a:lnTo>
                    <a:pt x="246" y="141"/>
                  </a:lnTo>
                  <a:lnTo>
                    <a:pt x="250" y="151"/>
                  </a:lnTo>
                  <a:lnTo>
                    <a:pt x="254" y="161"/>
                  </a:lnTo>
                  <a:lnTo>
                    <a:pt x="258" y="171"/>
                  </a:lnTo>
                  <a:lnTo>
                    <a:pt x="261" y="181"/>
                  </a:lnTo>
                  <a:lnTo>
                    <a:pt x="264" y="192"/>
                  </a:lnTo>
                  <a:lnTo>
                    <a:pt x="267" y="202"/>
                  </a:lnTo>
                  <a:lnTo>
                    <a:pt x="270" y="213"/>
                  </a:lnTo>
                  <a:lnTo>
                    <a:pt x="272" y="224"/>
                  </a:lnTo>
                  <a:lnTo>
                    <a:pt x="274" y="235"/>
                  </a:lnTo>
                  <a:lnTo>
                    <a:pt x="276" y="246"/>
                  </a:lnTo>
                  <a:lnTo>
                    <a:pt x="277" y="258"/>
                  </a:lnTo>
                  <a:lnTo>
                    <a:pt x="278" y="268"/>
                  </a:lnTo>
                  <a:lnTo>
                    <a:pt x="279" y="279"/>
                  </a:lnTo>
                  <a:lnTo>
                    <a:pt x="280" y="291"/>
                  </a:lnTo>
                  <a:lnTo>
                    <a:pt x="280" y="303"/>
                  </a:lnTo>
                  <a:lnTo>
                    <a:pt x="280" y="314"/>
                  </a:lnTo>
                  <a:lnTo>
                    <a:pt x="279" y="326"/>
                  </a:lnTo>
                  <a:lnTo>
                    <a:pt x="278" y="337"/>
                  </a:lnTo>
                  <a:lnTo>
                    <a:pt x="277" y="348"/>
                  </a:lnTo>
                  <a:lnTo>
                    <a:pt x="276" y="359"/>
                  </a:lnTo>
                  <a:lnTo>
                    <a:pt x="274" y="370"/>
                  </a:lnTo>
                  <a:lnTo>
                    <a:pt x="272" y="381"/>
                  </a:lnTo>
                  <a:lnTo>
                    <a:pt x="270" y="392"/>
                  </a:lnTo>
                  <a:lnTo>
                    <a:pt x="267" y="403"/>
                  </a:lnTo>
                  <a:lnTo>
                    <a:pt x="264" y="413"/>
                  </a:lnTo>
                  <a:lnTo>
                    <a:pt x="261" y="424"/>
                  </a:lnTo>
                  <a:lnTo>
                    <a:pt x="258" y="434"/>
                  </a:lnTo>
                  <a:lnTo>
                    <a:pt x="254" y="444"/>
                  </a:lnTo>
                  <a:lnTo>
                    <a:pt x="250" y="454"/>
                  </a:lnTo>
                  <a:lnTo>
                    <a:pt x="245" y="464"/>
                  </a:lnTo>
                  <a:lnTo>
                    <a:pt x="242" y="475"/>
                  </a:lnTo>
                  <a:lnTo>
                    <a:pt x="236" y="484"/>
                  </a:lnTo>
                  <a:lnTo>
                    <a:pt x="232" y="493"/>
                  </a:lnTo>
                  <a:lnTo>
                    <a:pt x="226" y="502"/>
                  </a:lnTo>
                  <a:lnTo>
                    <a:pt x="221" y="512"/>
                  </a:lnTo>
                  <a:lnTo>
                    <a:pt x="215" y="521"/>
                  </a:lnTo>
                  <a:lnTo>
                    <a:pt x="210" y="529"/>
                  </a:lnTo>
                  <a:lnTo>
                    <a:pt x="203" y="537"/>
                  </a:lnTo>
                  <a:lnTo>
                    <a:pt x="197" y="546"/>
                  </a:lnTo>
                  <a:lnTo>
                    <a:pt x="191" y="554"/>
                  </a:lnTo>
                  <a:lnTo>
                    <a:pt x="184" y="563"/>
                  </a:lnTo>
                  <a:lnTo>
                    <a:pt x="177" y="570"/>
                  </a:lnTo>
                  <a:lnTo>
                    <a:pt x="170" y="578"/>
                  </a:lnTo>
                  <a:lnTo>
                    <a:pt x="162" y="585"/>
                  </a:lnTo>
                  <a:lnTo>
                    <a:pt x="155" y="593"/>
                  </a:lnTo>
                  <a:lnTo>
                    <a:pt x="147" y="600"/>
                  </a:lnTo>
                  <a:lnTo>
                    <a:pt x="139" y="607"/>
                  </a:lnTo>
                  <a:lnTo>
                    <a:pt x="131" y="600"/>
                  </a:lnTo>
                  <a:lnTo>
                    <a:pt x="123" y="593"/>
                  </a:lnTo>
                  <a:lnTo>
                    <a:pt x="116" y="585"/>
                  </a:lnTo>
                  <a:lnTo>
                    <a:pt x="109" y="578"/>
                  </a:lnTo>
                  <a:lnTo>
                    <a:pt x="102" y="570"/>
                  </a:lnTo>
                  <a:lnTo>
                    <a:pt x="95" y="563"/>
                  </a:lnTo>
                  <a:lnTo>
                    <a:pt x="88" y="554"/>
                  </a:lnTo>
                  <a:lnTo>
                    <a:pt x="82" y="546"/>
                  </a:lnTo>
                  <a:lnTo>
                    <a:pt x="76" y="537"/>
                  </a:lnTo>
                  <a:lnTo>
                    <a:pt x="69" y="530"/>
                  </a:lnTo>
                  <a:lnTo>
                    <a:pt x="63" y="521"/>
                  </a:lnTo>
                  <a:lnTo>
                    <a:pt x="58" y="512"/>
                  </a:lnTo>
                  <a:lnTo>
                    <a:pt x="53" y="503"/>
                  </a:lnTo>
                  <a:lnTo>
                    <a:pt x="47" y="493"/>
                  </a:lnTo>
                  <a:lnTo>
                    <a:pt x="43" y="484"/>
                  </a:lnTo>
                  <a:lnTo>
                    <a:pt x="37" y="475"/>
                  </a:lnTo>
                  <a:lnTo>
                    <a:pt x="34" y="464"/>
                  </a:lnTo>
                  <a:lnTo>
                    <a:pt x="29" y="455"/>
                  </a:lnTo>
                  <a:lnTo>
                    <a:pt x="25" y="444"/>
                  </a:lnTo>
                  <a:lnTo>
                    <a:pt x="22" y="434"/>
                  </a:lnTo>
                  <a:lnTo>
                    <a:pt x="18" y="424"/>
                  </a:lnTo>
                  <a:lnTo>
                    <a:pt x="16" y="414"/>
                  </a:lnTo>
                  <a:lnTo>
                    <a:pt x="12" y="403"/>
                  </a:lnTo>
                  <a:lnTo>
                    <a:pt x="10" y="392"/>
                  </a:lnTo>
                  <a:lnTo>
                    <a:pt x="7" y="381"/>
                  </a:lnTo>
                  <a:lnTo>
                    <a:pt x="5" y="370"/>
                  </a:lnTo>
                  <a:lnTo>
                    <a:pt x="3" y="359"/>
                  </a:lnTo>
                  <a:lnTo>
                    <a:pt x="2" y="348"/>
                  </a:lnTo>
                  <a:lnTo>
                    <a:pt x="1" y="338"/>
                  </a:lnTo>
                  <a:lnTo>
                    <a:pt x="0" y="326"/>
                  </a:lnTo>
                  <a:lnTo>
                    <a:pt x="0" y="314"/>
                  </a:lnTo>
                  <a:lnTo>
                    <a:pt x="0" y="303"/>
                  </a:lnTo>
                  <a:lnTo>
                    <a:pt x="0" y="292"/>
                  </a:lnTo>
                  <a:lnTo>
                    <a:pt x="0" y="280"/>
                  </a:lnTo>
                  <a:lnTo>
                    <a:pt x="1" y="268"/>
                  </a:lnTo>
                  <a:lnTo>
                    <a:pt x="2" y="258"/>
                  </a:lnTo>
                  <a:lnTo>
                    <a:pt x="3" y="247"/>
                  </a:lnTo>
                  <a:lnTo>
                    <a:pt x="5" y="236"/>
                  </a:lnTo>
                  <a:lnTo>
                    <a:pt x="7" y="225"/>
                  </a:lnTo>
                  <a:lnTo>
                    <a:pt x="10" y="214"/>
                  </a:lnTo>
                  <a:lnTo>
                    <a:pt x="12" y="203"/>
                  </a:lnTo>
                  <a:lnTo>
                    <a:pt x="16" y="192"/>
                  </a:lnTo>
                  <a:lnTo>
                    <a:pt x="19" y="182"/>
                  </a:lnTo>
                  <a:lnTo>
                    <a:pt x="22" y="172"/>
                  </a:lnTo>
                  <a:lnTo>
                    <a:pt x="26" y="162"/>
                  </a:lnTo>
                  <a:lnTo>
                    <a:pt x="30" y="151"/>
                  </a:lnTo>
                  <a:lnTo>
                    <a:pt x="34" y="142"/>
                  </a:lnTo>
                  <a:lnTo>
                    <a:pt x="37" y="131"/>
                  </a:lnTo>
                  <a:lnTo>
                    <a:pt x="43" y="121"/>
                  </a:lnTo>
                  <a:lnTo>
                    <a:pt x="48" y="112"/>
                  </a:lnTo>
                  <a:lnTo>
                    <a:pt x="53" y="103"/>
                  </a:lnTo>
                  <a:lnTo>
                    <a:pt x="58" y="94"/>
                  </a:lnTo>
                  <a:lnTo>
                    <a:pt x="64" y="85"/>
                  </a:lnTo>
                  <a:lnTo>
                    <a:pt x="69" y="76"/>
                  </a:lnTo>
                  <a:lnTo>
                    <a:pt x="76" y="67"/>
                  </a:lnTo>
                  <a:lnTo>
                    <a:pt x="82" y="59"/>
                  </a:lnTo>
                  <a:lnTo>
                    <a:pt x="89" y="51"/>
                  </a:lnTo>
                  <a:lnTo>
                    <a:pt x="95" y="43"/>
                  </a:lnTo>
                  <a:lnTo>
                    <a:pt x="103" y="35"/>
                  </a:lnTo>
                  <a:lnTo>
                    <a:pt x="110" y="27"/>
                  </a:lnTo>
                  <a:lnTo>
                    <a:pt x="117" y="20"/>
                  </a:lnTo>
                  <a:lnTo>
                    <a:pt x="125" y="13"/>
                  </a:lnTo>
                  <a:lnTo>
                    <a:pt x="133" y="6"/>
                  </a:lnTo>
                  <a:lnTo>
                    <a:pt x="140" y="0"/>
                  </a:ln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28575" cap="rnd" cmpd="sng">
              <a:solidFill>
                <a:srgbClr val="081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 sz="2200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127C9807-14E0-8546-8613-C8AB98B3065F}"/>
              </a:ext>
            </a:extLst>
          </p:cNvPr>
          <p:cNvSpPr/>
          <p:nvPr/>
        </p:nvSpPr>
        <p:spPr>
          <a:xfrm>
            <a:off x="2595676" y="5358992"/>
            <a:ext cx="9621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000" dirty="0"/>
              <a:t>UNION</a:t>
            </a:r>
            <a:endParaRPr lang="en-US" sz="20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545890E8-95AD-B34A-BC81-3CB5675186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78</a:t>
            </a:fld>
            <a:endParaRPr lang="en-US" dirty="0"/>
          </a:p>
        </p:txBody>
      </p:sp>
      <p:sp>
        <p:nvSpPr>
          <p:cNvPr id="19" name="Footer Placeholder 18">
            <a:extLst>
              <a:ext uri="{FF2B5EF4-FFF2-40B4-BE49-F238E27FC236}">
                <a16:creationId xmlns:a16="http://schemas.microsoft.com/office/drawing/2014/main" id="{882AADC9-EFEA-8D4D-8EFD-63ADCAB06B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862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Query to get a UNION of all types of managers</a:t>
            </a:r>
            <a:endParaRPr lang="en-IN" b="1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b="1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j.job_title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IN" b="1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b="1" dirty="0">
                <a:latin typeface="Courier Regular" pitchFamily="2" charset="0"/>
                <a:cs typeface="Courier New" pitchFamily="49" charset="0"/>
              </a:rPr>
              <a:t>FROM Employees e, Jobs j, Departments d</a:t>
            </a:r>
          </a:p>
          <a:p>
            <a:pPr marL="640080" lvl="2" indent="0">
              <a:buNone/>
            </a:pPr>
            <a:r>
              <a:rPr lang="en-IN" b="1" dirty="0">
                <a:latin typeface="Courier Regular" pitchFamily="2" charset="0"/>
                <a:cs typeface="Courier New" pitchFamily="49" charset="0"/>
              </a:rPr>
              <a:t>WHERE (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j.job_id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 LIKE '%_MAN' OR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j.job_id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 LIKE '%_MGR')</a:t>
            </a:r>
          </a:p>
          <a:p>
            <a:pPr marL="640080" lvl="2" indent="0">
              <a:buNone/>
            </a:pPr>
            <a:r>
              <a:rPr lang="en-IN" b="1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e.job_id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j.job_id</a:t>
            </a:r>
            <a:endParaRPr lang="en-IN" b="1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b="1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e.department_id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d.department_id</a:t>
            </a:r>
            <a:endParaRPr lang="en-IN" b="1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sz="2800" b="1" dirty="0">
                <a:solidFill>
                  <a:srgbClr val="FF0000"/>
                </a:solidFill>
                <a:latin typeface="Courier Regular" pitchFamily="2" charset="0"/>
                <a:cs typeface="Courier New" pitchFamily="49" charset="0"/>
              </a:rPr>
              <a:t>UNION</a:t>
            </a:r>
          </a:p>
          <a:p>
            <a:pPr marL="640080" lvl="2" indent="0">
              <a:buNone/>
            </a:pPr>
            <a:r>
              <a:rPr lang="en-IN" b="1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e.first_name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j.job_title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d.department_name</a:t>
            </a:r>
            <a:endParaRPr lang="en-IN" b="1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b="1" dirty="0">
                <a:latin typeface="Courier Regular" pitchFamily="2" charset="0"/>
                <a:cs typeface="Courier New" pitchFamily="49" charset="0"/>
              </a:rPr>
              <a:t>FROM Employees e, Departments d, Jobs j</a:t>
            </a:r>
          </a:p>
          <a:p>
            <a:pPr marL="640080" lvl="2" indent="0">
              <a:buNone/>
            </a:pPr>
            <a:r>
              <a:rPr lang="en-IN" b="1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e.employee_id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d.manager_id</a:t>
            </a:r>
            <a:endParaRPr lang="en-IN" b="1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r>
              <a:rPr lang="en-IN" b="1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e.job_id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b="1" dirty="0" err="1">
                <a:latin typeface="Courier Regular" pitchFamily="2" charset="0"/>
                <a:cs typeface="Courier New" pitchFamily="49" charset="0"/>
              </a:rPr>
              <a:t>j.job_id</a:t>
            </a:r>
            <a:r>
              <a:rPr lang="en-IN" b="1" dirty="0">
                <a:latin typeface="Courier Regular" pitchFamily="2" charset="0"/>
                <a:cs typeface="Courier New" pitchFamily="49" charset="0"/>
              </a:rPr>
              <a:t>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UNION</a:t>
            </a:r>
            <a:endParaRPr lang="en-IN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CB64457-6001-7E4A-900D-DFC7A5560B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C631FD84-54B0-B840-A500-45E8AF1947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278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TYPES OF CHARACTER FUNCTIONS 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070A4F1-57F5-3B44-A752-607E214F91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2A33C0-3B4E-3B48-A919-9EB7EF3C8F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1375591" y="1921315"/>
          <a:ext cx="7850532" cy="33719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7767077" y="3725921"/>
            <a:ext cx="2735075" cy="258596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 lIns="92075" tIns="46038" rIns="92075" bIns="46038" anchor="ctr">
            <a:spAutoFit/>
          </a:bodyPr>
          <a:lstStyle>
            <a:lvl1pPr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CONCAT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 smtClean="0">
                <a:latin typeface="Courier New" panose="02070309020205020404" pitchFamily="49" charset="0"/>
              </a:rPr>
              <a:t>SUBSTR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 smtClean="0">
                <a:latin typeface="Courier New" panose="02070309020205020404" pitchFamily="49" charset="0"/>
              </a:rPr>
              <a:t>LENGTH</a:t>
            </a:r>
            <a:endParaRPr lang="en-US" altLang="en-US" b="1" dirty="0">
              <a:latin typeface="Courier New" panose="02070309020205020404" pitchFamily="49" charset="0"/>
            </a:endParaRP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INSTR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LPAD 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RPAD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Courier New" panose="02070309020205020404" pitchFamily="49" charset="0"/>
              </a:rPr>
              <a:t>TRIM</a:t>
            </a:r>
          </a:p>
          <a:p>
            <a:pPr marL="342900" indent="-342900" algn="l">
              <a:lnSpc>
                <a:spcPct val="90000"/>
              </a:lnSpc>
              <a:buClrTx/>
              <a:buFont typeface="Arial" panose="020B0604020202020204" pitchFamily="34" charset="0"/>
              <a:buChar char="•"/>
            </a:pPr>
            <a:r>
              <a:rPr lang="en-US" altLang="en-US" b="1" dirty="0" smtClean="0">
                <a:latin typeface="Courier New" panose="02070309020205020404" pitchFamily="49" charset="0"/>
              </a:rPr>
              <a:t>REPLACE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b="1" dirty="0" smtClean="0">
                <a:latin typeface="Courier New" panose="02070309020205020404" pitchFamily="49" charset="0"/>
              </a:rPr>
              <a:t>SUBSTRING_INDEX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b="1" dirty="0" smtClean="0">
                <a:latin typeface="Courier New" panose="02070309020205020404" pitchFamily="49" charset="0"/>
              </a:rPr>
              <a:t>POSITION</a:t>
            </a:r>
            <a:endParaRPr lang="en-US" altLang="en-US" b="1" dirty="0">
              <a:latin typeface="Courier New" panose="02070309020205020404" pitchFamily="49" charset="0"/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3183561" y="5389143"/>
            <a:ext cx="2726702" cy="59849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square" lIns="92075" tIns="46038" rIns="92075" bIns="46038">
            <a:spAutoFit/>
          </a:bodyPr>
          <a:lstStyle>
            <a:lvl1pPr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822325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82232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en-US" b="1" dirty="0">
                <a:latin typeface="Courier New" panose="02070309020205020404" pitchFamily="49" charset="0"/>
              </a:rPr>
              <a:t>LOWER (or LCASE)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altLang="en-US" b="1" dirty="0">
                <a:latin typeface="Courier New" panose="02070309020205020404" pitchFamily="49" charset="0"/>
              </a:rPr>
              <a:t>UPPER (or UCASE)</a:t>
            </a:r>
          </a:p>
        </p:txBody>
      </p:sp>
    </p:spTree>
    <p:extLst>
      <p:ext uri="{BB962C8B-B14F-4D97-AF65-F5344CB8AC3E}">
        <p14:creationId xmlns:p14="http://schemas.microsoft.com/office/powerpoint/2010/main" val="2666627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05DAC12-6261-4AEC-B167-81980AD734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F72A363-37B1-45AD-B5E1-F73A6177CF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2C3A270-4FEF-48A2-A33A-BC632DBFDC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B5876B7-3A11-40F3-859B-94294E81B6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1754A3B-C796-4F8A-B053-1AD878C4C5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A5000B0-FB11-451A-9A95-1E3C6827B1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01CCCB5-DDE9-49F4-ADC7-7DE8363070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49D67E0-00D9-4841-A8E7-895E7B508C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lvlOne"/>
        </p:bldSub>
      </p:bldGraphic>
      <p:bldP spid="5" grpId="0" animBg="1"/>
      <p:bldP spid="6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Oval 19">
            <a:extLst>
              <a:ext uri="{FF2B5EF4-FFF2-40B4-BE49-F238E27FC236}">
                <a16:creationId xmlns:a16="http://schemas.microsoft.com/office/drawing/2014/main" id="{3300115F-27A6-3E49-AE7F-9BC08E5BDEB9}"/>
              </a:ext>
            </a:extLst>
          </p:cNvPr>
          <p:cNvSpPr>
            <a:spLocks noChangeArrowheads="1"/>
          </p:cNvSpPr>
          <p:nvPr/>
        </p:nvSpPr>
        <p:spPr bwMode="gray">
          <a:xfrm>
            <a:off x="9173594" y="4958475"/>
            <a:ext cx="1580063" cy="141079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lIns="104501" tIns="51334" rIns="104501" bIns="51334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  <a:buClrTx/>
              <a:buFontTx/>
              <a:buNone/>
            </a:pPr>
            <a:endParaRPr lang="en-US" altLang="en-US" sz="2772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Used to select common result-set from two or more SELECT statements</a:t>
            </a:r>
          </a:p>
          <a:p>
            <a:r>
              <a:rPr lang="en-IN" dirty="0"/>
              <a:t>However, MySQL doesn't support INTERSECT directly</a:t>
            </a:r>
          </a:p>
          <a:p>
            <a:r>
              <a:rPr lang="en-IN" dirty="0"/>
              <a:t>But it can be simulated using subqueries (to be dealt later). For e.g. :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salary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FROM Employees WHERE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 = 'PU_CLERK' 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AND salary IN </a:t>
            </a:r>
          </a:p>
          <a:p>
            <a:pPr marL="50292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(SELECT salary FROM Employees WHERE salary BETWEEN 2500 AND 3000);</a:t>
            </a:r>
          </a:p>
          <a:p>
            <a:pPr lvl="1"/>
            <a:endParaRPr lang="en-IN" dirty="0"/>
          </a:p>
          <a:p>
            <a:r>
              <a:rPr lang="en-IN" dirty="0"/>
              <a:t>Equivalent INTERSECT version of this query is (in other databases):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salary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FROM Employees WHERE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= 'PU_CLERK'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INTERSECT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, salary</a:t>
            </a:r>
          </a:p>
          <a:p>
            <a:pPr marL="502920" lvl="1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FROM Employees WHERE salary BETWEEN 2500 AND 3000;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INTERSECT</a:t>
            </a:r>
            <a:endParaRPr lang="en-IN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F5A61278-37A2-4944-AB4C-E6D8AE8F8B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2A71DD-AEBE-0D46-BA60-84887B0393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80</a:t>
            </a:fld>
            <a:endParaRPr lang="en-US" dirty="0"/>
          </a:p>
        </p:txBody>
      </p:sp>
      <p:sp>
        <p:nvSpPr>
          <p:cNvPr id="22" name="Oval 20">
            <a:extLst>
              <a:ext uri="{FF2B5EF4-FFF2-40B4-BE49-F238E27FC236}">
                <a16:creationId xmlns:a16="http://schemas.microsoft.com/office/drawing/2014/main" id="{E9399B45-9C24-2644-95F0-8C905BE13FCE}"/>
              </a:ext>
            </a:extLst>
          </p:cNvPr>
          <p:cNvSpPr>
            <a:spLocks noChangeArrowheads="1"/>
          </p:cNvSpPr>
          <p:nvPr/>
        </p:nvSpPr>
        <p:spPr bwMode="gray">
          <a:xfrm>
            <a:off x="10293445" y="4966873"/>
            <a:ext cx="1580063" cy="1410798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lIns="104501" tIns="51334" rIns="104501" bIns="51334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  <a:buClrTx/>
              <a:buFontTx/>
              <a:buNone/>
            </a:pPr>
            <a:endParaRPr lang="en-US" altLang="en-US" sz="2772"/>
          </a:p>
        </p:txBody>
      </p:sp>
      <p:sp>
        <p:nvSpPr>
          <p:cNvPr id="23" name="Freeform 21">
            <a:extLst>
              <a:ext uri="{FF2B5EF4-FFF2-40B4-BE49-F238E27FC236}">
                <a16:creationId xmlns:a16="http://schemas.microsoft.com/office/drawing/2014/main" id="{877E9FB8-8468-6040-9052-2AD86891CDA2}"/>
              </a:ext>
            </a:extLst>
          </p:cNvPr>
          <p:cNvSpPr>
            <a:spLocks/>
          </p:cNvSpPr>
          <p:nvPr/>
        </p:nvSpPr>
        <p:spPr bwMode="gray">
          <a:xfrm>
            <a:off x="10251259" y="5166736"/>
            <a:ext cx="540750" cy="1027867"/>
          </a:xfrm>
          <a:custGeom>
            <a:avLst/>
            <a:gdLst>
              <a:gd name="T0" fmla="*/ 156 w 282"/>
              <a:gd name="T1" fmla="*/ 13 h 612"/>
              <a:gd name="T2" fmla="*/ 178 w 282"/>
              <a:gd name="T3" fmla="*/ 35 h 612"/>
              <a:gd name="T4" fmla="*/ 198 w 282"/>
              <a:gd name="T5" fmla="*/ 60 h 612"/>
              <a:gd name="T6" fmla="*/ 217 w 282"/>
              <a:gd name="T7" fmla="*/ 86 h 612"/>
              <a:gd name="T8" fmla="*/ 233 w 282"/>
              <a:gd name="T9" fmla="*/ 113 h 612"/>
              <a:gd name="T10" fmla="*/ 247 w 282"/>
              <a:gd name="T11" fmla="*/ 142 h 612"/>
              <a:gd name="T12" fmla="*/ 259 w 282"/>
              <a:gd name="T13" fmla="*/ 172 h 612"/>
              <a:gd name="T14" fmla="*/ 268 w 282"/>
              <a:gd name="T15" fmla="*/ 203 h 612"/>
              <a:gd name="T16" fmla="*/ 275 w 282"/>
              <a:gd name="T17" fmla="*/ 236 h 612"/>
              <a:gd name="T18" fmla="*/ 279 w 282"/>
              <a:gd name="T19" fmla="*/ 270 h 612"/>
              <a:gd name="T20" fmla="*/ 281 w 282"/>
              <a:gd name="T21" fmla="*/ 305 h 612"/>
              <a:gd name="T22" fmla="*/ 279 w 282"/>
              <a:gd name="T23" fmla="*/ 339 h 612"/>
              <a:gd name="T24" fmla="*/ 275 w 282"/>
              <a:gd name="T25" fmla="*/ 373 h 612"/>
              <a:gd name="T26" fmla="*/ 268 w 282"/>
              <a:gd name="T27" fmla="*/ 406 h 612"/>
              <a:gd name="T28" fmla="*/ 259 w 282"/>
              <a:gd name="T29" fmla="*/ 437 h 612"/>
              <a:gd name="T30" fmla="*/ 246 w 282"/>
              <a:gd name="T31" fmla="*/ 467 h 612"/>
              <a:gd name="T32" fmla="*/ 233 w 282"/>
              <a:gd name="T33" fmla="*/ 496 h 612"/>
              <a:gd name="T34" fmla="*/ 216 w 282"/>
              <a:gd name="T35" fmla="*/ 524 h 612"/>
              <a:gd name="T36" fmla="*/ 198 w 282"/>
              <a:gd name="T37" fmla="*/ 550 h 612"/>
              <a:gd name="T38" fmla="*/ 178 w 282"/>
              <a:gd name="T39" fmla="*/ 574 h 612"/>
              <a:gd name="T40" fmla="*/ 156 w 282"/>
              <a:gd name="T41" fmla="*/ 597 h 612"/>
              <a:gd name="T42" fmla="*/ 132 w 282"/>
              <a:gd name="T43" fmla="*/ 604 h 612"/>
              <a:gd name="T44" fmla="*/ 109 w 282"/>
              <a:gd name="T45" fmla="*/ 582 h 612"/>
              <a:gd name="T46" fmla="*/ 89 w 282"/>
              <a:gd name="T47" fmla="*/ 558 h 612"/>
              <a:gd name="T48" fmla="*/ 69 w 282"/>
              <a:gd name="T49" fmla="*/ 533 h 612"/>
              <a:gd name="T50" fmla="*/ 53 w 282"/>
              <a:gd name="T51" fmla="*/ 506 h 612"/>
              <a:gd name="T52" fmla="*/ 38 w 282"/>
              <a:gd name="T53" fmla="*/ 478 h 612"/>
              <a:gd name="T54" fmla="*/ 25 w 282"/>
              <a:gd name="T55" fmla="*/ 447 h 612"/>
              <a:gd name="T56" fmla="*/ 16 w 282"/>
              <a:gd name="T57" fmla="*/ 417 h 612"/>
              <a:gd name="T58" fmla="*/ 7 w 282"/>
              <a:gd name="T59" fmla="*/ 384 h 612"/>
              <a:gd name="T60" fmla="*/ 2 w 282"/>
              <a:gd name="T61" fmla="*/ 351 h 612"/>
              <a:gd name="T62" fmla="*/ 0 w 282"/>
              <a:gd name="T63" fmla="*/ 316 h 612"/>
              <a:gd name="T64" fmla="*/ 0 w 282"/>
              <a:gd name="T65" fmla="*/ 282 h 612"/>
              <a:gd name="T66" fmla="*/ 3 w 282"/>
              <a:gd name="T67" fmla="*/ 248 h 612"/>
              <a:gd name="T68" fmla="*/ 10 w 282"/>
              <a:gd name="T69" fmla="*/ 215 h 612"/>
              <a:gd name="T70" fmla="*/ 19 w 282"/>
              <a:gd name="T71" fmla="*/ 183 h 612"/>
              <a:gd name="T72" fmla="*/ 30 w 282"/>
              <a:gd name="T73" fmla="*/ 152 h 612"/>
              <a:gd name="T74" fmla="*/ 43 w 282"/>
              <a:gd name="T75" fmla="*/ 122 h 612"/>
              <a:gd name="T76" fmla="*/ 58 w 282"/>
              <a:gd name="T77" fmla="*/ 95 h 612"/>
              <a:gd name="T78" fmla="*/ 76 w 282"/>
              <a:gd name="T79" fmla="*/ 68 h 612"/>
              <a:gd name="T80" fmla="*/ 96 w 282"/>
              <a:gd name="T81" fmla="*/ 44 h 612"/>
              <a:gd name="T82" fmla="*/ 117 w 282"/>
              <a:gd name="T83" fmla="*/ 20 h 612"/>
              <a:gd name="T84" fmla="*/ 140 w 282"/>
              <a:gd name="T85" fmla="*/ 0 h 612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282"/>
              <a:gd name="T130" fmla="*/ 0 h 612"/>
              <a:gd name="T131" fmla="*/ 282 w 282"/>
              <a:gd name="T132" fmla="*/ 612 h 612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282" h="612">
                <a:moveTo>
                  <a:pt x="140" y="0"/>
                </a:moveTo>
                <a:lnTo>
                  <a:pt x="148" y="6"/>
                </a:lnTo>
                <a:lnTo>
                  <a:pt x="156" y="13"/>
                </a:lnTo>
                <a:lnTo>
                  <a:pt x="164" y="20"/>
                </a:lnTo>
                <a:lnTo>
                  <a:pt x="171" y="27"/>
                </a:lnTo>
                <a:lnTo>
                  <a:pt x="178" y="35"/>
                </a:lnTo>
                <a:lnTo>
                  <a:pt x="185" y="44"/>
                </a:lnTo>
                <a:lnTo>
                  <a:pt x="192" y="51"/>
                </a:lnTo>
                <a:lnTo>
                  <a:pt x="198" y="60"/>
                </a:lnTo>
                <a:lnTo>
                  <a:pt x="205" y="68"/>
                </a:lnTo>
                <a:lnTo>
                  <a:pt x="211" y="77"/>
                </a:lnTo>
                <a:lnTo>
                  <a:pt x="217" y="86"/>
                </a:lnTo>
                <a:lnTo>
                  <a:pt x="222" y="94"/>
                </a:lnTo>
                <a:lnTo>
                  <a:pt x="228" y="104"/>
                </a:lnTo>
                <a:lnTo>
                  <a:pt x="233" y="113"/>
                </a:lnTo>
                <a:lnTo>
                  <a:pt x="238" y="122"/>
                </a:lnTo>
                <a:lnTo>
                  <a:pt x="243" y="132"/>
                </a:lnTo>
                <a:lnTo>
                  <a:pt x="247" y="142"/>
                </a:lnTo>
                <a:lnTo>
                  <a:pt x="251" y="152"/>
                </a:lnTo>
                <a:lnTo>
                  <a:pt x="255" y="162"/>
                </a:lnTo>
                <a:lnTo>
                  <a:pt x="259" y="172"/>
                </a:lnTo>
                <a:lnTo>
                  <a:pt x="262" y="182"/>
                </a:lnTo>
                <a:lnTo>
                  <a:pt x="265" y="193"/>
                </a:lnTo>
                <a:lnTo>
                  <a:pt x="268" y="203"/>
                </a:lnTo>
                <a:lnTo>
                  <a:pt x="271" y="214"/>
                </a:lnTo>
                <a:lnTo>
                  <a:pt x="273" y="225"/>
                </a:lnTo>
                <a:lnTo>
                  <a:pt x="275" y="236"/>
                </a:lnTo>
                <a:lnTo>
                  <a:pt x="277" y="247"/>
                </a:lnTo>
                <a:lnTo>
                  <a:pt x="278" y="259"/>
                </a:lnTo>
                <a:lnTo>
                  <a:pt x="279" y="270"/>
                </a:lnTo>
                <a:lnTo>
                  <a:pt x="280" y="281"/>
                </a:lnTo>
                <a:lnTo>
                  <a:pt x="281" y="293"/>
                </a:lnTo>
                <a:lnTo>
                  <a:pt x="281" y="305"/>
                </a:lnTo>
                <a:lnTo>
                  <a:pt x="281" y="316"/>
                </a:lnTo>
                <a:lnTo>
                  <a:pt x="280" y="328"/>
                </a:lnTo>
                <a:lnTo>
                  <a:pt x="279" y="339"/>
                </a:lnTo>
                <a:lnTo>
                  <a:pt x="278" y="350"/>
                </a:lnTo>
                <a:lnTo>
                  <a:pt x="277" y="362"/>
                </a:lnTo>
                <a:lnTo>
                  <a:pt x="275" y="373"/>
                </a:lnTo>
                <a:lnTo>
                  <a:pt x="273" y="384"/>
                </a:lnTo>
                <a:lnTo>
                  <a:pt x="271" y="395"/>
                </a:lnTo>
                <a:lnTo>
                  <a:pt x="268" y="406"/>
                </a:lnTo>
                <a:lnTo>
                  <a:pt x="265" y="416"/>
                </a:lnTo>
                <a:lnTo>
                  <a:pt x="262" y="427"/>
                </a:lnTo>
                <a:lnTo>
                  <a:pt x="259" y="437"/>
                </a:lnTo>
                <a:lnTo>
                  <a:pt x="255" y="447"/>
                </a:lnTo>
                <a:lnTo>
                  <a:pt x="251" y="457"/>
                </a:lnTo>
                <a:lnTo>
                  <a:pt x="246" y="467"/>
                </a:lnTo>
                <a:lnTo>
                  <a:pt x="242" y="478"/>
                </a:lnTo>
                <a:lnTo>
                  <a:pt x="237" y="487"/>
                </a:lnTo>
                <a:lnTo>
                  <a:pt x="233" y="496"/>
                </a:lnTo>
                <a:lnTo>
                  <a:pt x="227" y="506"/>
                </a:lnTo>
                <a:lnTo>
                  <a:pt x="222" y="515"/>
                </a:lnTo>
                <a:lnTo>
                  <a:pt x="216" y="524"/>
                </a:lnTo>
                <a:lnTo>
                  <a:pt x="211" y="533"/>
                </a:lnTo>
                <a:lnTo>
                  <a:pt x="204" y="541"/>
                </a:lnTo>
                <a:lnTo>
                  <a:pt x="198" y="550"/>
                </a:lnTo>
                <a:lnTo>
                  <a:pt x="191" y="558"/>
                </a:lnTo>
                <a:lnTo>
                  <a:pt x="184" y="566"/>
                </a:lnTo>
                <a:lnTo>
                  <a:pt x="178" y="574"/>
                </a:lnTo>
                <a:lnTo>
                  <a:pt x="171" y="582"/>
                </a:lnTo>
                <a:lnTo>
                  <a:pt x="163" y="589"/>
                </a:lnTo>
                <a:lnTo>
                  <a:pt x="156" y="597"/>
                </a:lnTo>
                <a:lnTo>
                  <a:pt x="147" y="604"/>
                </a:lnTo>
                <a:lnTo>
                  <a:pt x="140" y="611"/>
                </a:lnTo>
                <a:lnTo>
                  <a:pt x="132" y="604"/>
                </a:lnTo>
                <a:lnTo>
                  <a:pt x="124" y="597"/>
                </a:lnTo>
                <a:lnTo>
                  <a:pt x="116" y="589"/>
                </a:lnTo>
                <a:lnTo>
                  <a:pt x="109" y="582"/>
                </a:lnTo>
                <a:lnTo>
                  <a:pt x="102" y="574"/>
                </a:lnTo>
                <a:lnTo>
                  <a:pt x="95" y="566"/>
                </a:lnTo>
                <a:lnTo>
                  <a:pt x="89" y="558"/>
                </a:lnTo>
                <a:lnTo>
                  <a:pt x="82" y="550"/>
                </a:lnTo>
                <a:lnTo>
                  <a:pt x="76" y="541"/>
                </a:lnTo>
                <a:lnTo>
                  <a:pt x="69" y="533"/>
                </a:lnTo>
                <a:lnTo>
                  <a:pt x="63" y="524"/>
                </a:lnTo>
                <a:lnTo>
                  <a:pt x="58" y="515"/>
                </a:lnTo>
                <a:lnTo>
                  <a:pt x="53" y="506"/>
                </a:lnTo>
                <a:lnTo>
                  <a:pt x="47" y="496"/>
                </a:lnTo>
                <a:lnTo>
                  <a:pt x="43" y="487"/>
                </a:lnTo>
                <a:lnTo>
                  <a:pt x="38" y="478"/>
                </a:lnTo>
                <a:lnTo>
                  <a:pt x="34" y="467"/>
                </a:lnTo>
                <a:lnTo>
                  <a:pt x="29" y="458"/>
                </a:lnTo>
                <a:lnTo>
                  <a:pt x="25" y="447"/>
                </a:lnTo>
                <a:lnTo>
                  <a:pt x="22" y="437"/>
                </a:lnTo>
                <a:lnTo>
                  <a:pt x="18" y="427"/>
                </a:lnTo>
                <a:lnTo>
                  <a:pt x="16" y="417"/>
                </a:lnTo>
                <a:lnTo>
                  <a:pt x="12" y="406"/>
                </a:lnTo>
                <a:lnTo>
                  <a:pt x="10" y="395"/>
                </a:lnTo>
                <a:lnTo>
                  <a:pt x="7" y="384"/>
                </a:lnTo>
                <a:lnTo>
                  <a:pt x="5" y="373"/>
                </a:lnTo>
                <a:lnTo>
                  <a:pt x="3" y="362"/>
                </a:lnTo>
                <a:lnTo>
                  <a:pt x="2" y="351"/>
                </a:lnTo>
                <a:lnTo>
                  <a:pt x="1" y="340"/>
                </a:lnTo>
                <a:lnTo>
                  <a:pt x="0" y="328"/>
                </a:lnTo>
                <a:lnTo>
                  <a:pt x="0" y="316"/>
                </a:lnTo>
                <a:lnTo>
                  <a:pt x="0" y="305"/>
                </a:lnTo>
                <a:lnTo>
                  <a:pt x="0" y="294"/>
                </a:lnTo>
                <a:lnTo>
                  <a:pt x="0" y="282"/>
                </a:lnTo>
                <a:lnTo>
                  <a:pt x="1" y="270"/>
                </a:lnTo>
                <a:lnTo>
                  <a:pt x="2" y="259"/>
                </a:lnTo>
                <a:lnTo>
                  <a:pt x="3" y="248"/>
                </a:lnTo>
                <a:lnTo>
                  <a:pt x="5" y="237"/>
                </a:lnTo>
                <a:lnTo>
                  <a:pt x="7" y="226"/>
                </a:lnTo>
                <a:lnTo>
                  <a:pt x="10" y="215"/>
                </a:lnTo>
                <a:lnTo>
                  <a:pt x="12" y="204"/>
                </a:lnTo>
                <a:lnTo>
                  <a:pt x="16" y="193"/>
                </a:lnTo>
                <a:lnTo>
                  <a:pt x="19" y="183"/>
                </a:lnTo>
                <a:lnTo>
                  <a:pt x="22" y="173"/>
                </a:lnTo>
                <a:lnTo>
                  <a:pt x="26" y="163"/>
                </a:lnTo>
                <a:lnTo>
                  <a:pt x="30" y="152"/>
                </a:lnTo>
                <a:lnTo>
                  <a:pt x="34" y="143"/>
                </a:lnTo>
                <a:lnTo>
                  <a:pt x="38" y="132"/>
                </a:lnTo>
                <a:lnTo>
                  <a:pt x="43" y="122"/>
                </a:lnTo>
                <a:lnTo>
                  <a:pt x="48" y="113"/>
                </a:lnTo>
                <a:lnTo>
                  <a:pt x="53" y="104"/>
                </a:lnTo>
                <a:lnTo>
                  <a:pt x="58" y="95"/>
                </a:lnTo>
                <a:lnTo>
                  <a:pt x="64" y="86"/>
                </a:lnTo>
                <a:lnTo>
                  <a:pt x="69" y="77"/>
                </a:lnTo>
                <a:lnTo>
                  <a:pt x="76" y="68"/>
                </a:lnTo>
                <a:lnTo>
                  <a:pt x="82" y="60"/>
                </a:lnTo>
                <a:lnTo>
                  <a:pt x="89" y="51"/>
                </a:lnTo>
                <a:lnTo>
                  <a:pt x="96" y="44"/>
                </a:lnTo>
                <a:lnTo>
                  <a:pt x="103" y="35"/>
                </a:lnTo>
                <a:lnTo>
                  <a:pt x="110" y="27"/>
                </a:lnTo>
                <a:lnTo>
                  <a:pt x="117" y="20"/>
                </a:lnTo>
                <a:lnTo>
                  <a:pt x="125" y="13"/>
                </a:lnTo>
                <a:lnTo>
                  <a:pt x="133" y="6"/>
                </a:lnTo>
                <a:lnTo>
                  <a:pt x="140" y="0"/>
                </a:lnTo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28575" cap="rnd" cmpd="sng">
            <a:solidFill>
              <a:srgbClr val="081D58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IN" sz="22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3477AD6-6EA7-C644-B906-7D0A899C4D93}"/>
              </a:ext>
            </a:extLst>
          </p:cNvPr>
          <p:cNvGrpSpPr/>
          <p:nvPr/>
        </p:nvGrpSpPr>
        <p:grpSpPr>
          <a:xfrm>
            <a:off x="9851607" y="4436970"/>
            <a:ext cx="1340053" cy="1226904"/>
            <a:chOff x="9851607" y="4436970"/>
            <a:chExt cx="1340053" cy="1226904"/>
          </a:xfrm>
        </p:grpSpPr>
        <p:sp>
          <p:nvSpPr>
            <p:cNvPr id="19" name="Rectangle 17">
              <a:extLst>
                <a:ext uri="{FF2B5EF4-FFF2-40B4-BE49-F238E27FC236}">
                  <a16:creationId xmlns:a16="http://schemas.microsoft.com/office/drawing/2014/main" id="{8C634C83-1FB6-C043-8A79-B1BB77188B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51607" y="4436970"/>
              <a:ext cx="1340053" cy="3843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106334" tIns="53167" rIns="106334" bIns="53167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0"/>
                </a:spcBef>
                <a:buClrTx/>
                <a:buFontTx/>
                <a:buNone/>
              </a:pPr>
              <a:r>
                <a:rPr lang="en-US" altLang="en-US" dirty="0">
                  <a:latin typeface="+mn-lt"/>
                </a:rPr>
                <a:t>INTERSECT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469A836-818D-CA45-8911-620B34FBA23A}"/>
                </a:ext>
              </a:extLst>
            </p:cNvPr>
            <p:cNvCxnSpPr>
              <a:cxnSpLocks/>
            </p:cNvCxnSpPr>
            <p:nvPr/>
          </p:nvCxnSpPr>
          <p:spPr>
            <a:xfrm>
              <a:off x="10521633" y="4821341"/>
              <a:ext cx="1" cy="842533"/>
            </a:xfrm>
            <a:prstGeom prst="straightConnector1">
              <a:avLst/>
            </a:prstGeom>
            <a:ln w="5715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74574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1AACAD3-09FC-3542-8FBA-834A93F9FF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</p:spTree>
    <p:extLst>
      <p:ext uri="{BB962C8B-B14F-4D97-AF65-F5344CB8AC3E}">
        <p14:creationId xmlns:p14="http://schemas.microsoft.com/office/powerpoint/2010/main" val="4192337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F10A3F-8C32-774C-80B3-5CBCCE32953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Analytic functions calculate an aggregate value based on a group of rows</a:t>
            </a:r>
          </a:p>
          <a:p>
            <a:r>
              <a:rPr lang="en-US" dirty="0"/>
              <a:t>However unlike aggregate functions, analytic functions return multiple rows for each group. </a:t>
            </a:r>
          </a:p>
          <a:p>
            <a:r>
              <a:rPr lang="en-US" dirty="0"/>
              <a:t>Can be used to compute moving averages, running totals, percentages or top-N results within a group</a:t>
            </a:r>
          </a:p>
          <a:p>
            <a:r>
              <a:rPr lang="en-US" dirty="0" smtClean="0"/>
              <a:t>Some </a:t>
            </a:r>
            <a:r>
              <a:rPr lang="en-US" dirty="0"/>
              <a:t>examples: </a:t>
            </a:r>
            <a:r>
              <a:rPr lang="en-US" dirty="0" smtClean="0"/>
              <a:t>CUME_DIST</a:t>
            </a:r>
            <a:r>
              <a:rPr lang="en-US" dirty="0"/>
              <a:t>, LAG, LEAD, </a:t>
            </a:r>
            <a:r>
              <a:rPr lang="en-US" dirty="0" smtClean="0"/>
              <a:t>NTH_VALUE</a:t>
            </a:r>
            <a:r>
              <a:rPr lang="en-US" dirty="0"/>
              <a:t>, RANK, DENSE_RANK, etc.</a:t>
            </a:r>
          </a:p>
          <a:p>
            <a:r>
              <a:rPr lang="en-US" dirty="0"/>
              <a:t>Aggregate functions like AVG, SUM, etc. also can be used as analytic functions</a:t>
            </a:r>
          </a:p>
          <a:p>
            <a:pPr marL="502920" lvl="1" indent="0">
              <a:buNone/>
            </a:pPr>
            <a:endParaRPr lang="en-US" dirty="0">
              <a:latin typeface="Courier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A3AD1EF-15F6-9541-A068-BE2CF3E44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BAA306D-EE4E-6947-B4E2-D6DDE9D2E3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D76013-52B3-EA4F-BF3B-E8479FB855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4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Syntax: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4400" dirty="0">
                <a:solidFill>
                  <a:srgbClr val="000000"/>
                </a:solidFill>
                <a:latin typeface="Courier" pitchFamily="2" charset="0"/>
              </a:rPr>
              <a:t>	Select …from table </a:t>
            </a:r>
            <a:r>
              <a:rPr lang="en-US" altLang="en-US" sz="4400" dirty="0" err="1">
                <a:solidFill>
                  <a:srgbClr val="000000"/>
                </a:solidFill>
                <a:latin typeface="Courier" pitchFamily="2" charset="0"/>
              </a:rPr>
              <a:t>analytic_function</a:t>
            </a:r>
            <a:r>
              <a:rPr lang="en-US" altLang="en-US" sz="4400" dirty="0">
                <a:solidFill>
                  <a:srgbClr val="000000"/>
                </a:solidFill>
                <a:latin typeface="Courier" pitchFamily="2" charset="0"/>
              </a:rPr>
              <a:t>([ arguments ])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4400" dirty="0">
                <a:solidFill>
                  <a:srgbClr val="000000"/>
                </a:solidFill>
                <a:latin typeface="Courier" pitchFamily="2" charset="0"/>
              </a:rPr>
              <a:t>	OVER (( [PARTITION BY &lt;...&gt;] [ORDER BY &lt;....&gt;]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4400" dirty="0">
                <a:solidFill>
                  <a:srgbClr val="000000"/>
                </a:solidFill>
                <a:latin typeface="Courier" pitchFamily="2" charset="0"/>
              </a:rPr>
              <a:t>	[&lt;</a:t>
            </a:r>
            <a:r>
              <a:rPr lang="en-US" altLang="en-US" sz="4400" dirty="0" err="1">
                <a:solidFill>
                  <a:srgbClr val="000000"/>
                </a:solidFill>
                <a:latin typeface="Courier" pitchFamily="2" charset="0"/>
              </a:rPr>
              <a:t>window_clause</a:t>
            </a:r>
            <a:r>
              <a:rPr lang="en-US" altLang="en-US" sz="4400" dirty="0">
                <a:solidFill>
                  <a:srgbClr val="000000"/>
                </a:solidFill>
                <a:latin typeface="Courier" pitchFamily="2" charset="0"/>
              </a:rPr>
              <a:t>&gt;] )</a:t>
            </a:r>
          </a:p>
          <a:p>
            <a:endParaRPr lang="en-US" sz="4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318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C2FD9-B237-5A47-82AC-A9B2FC61C4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354" y="1410346"/>
            <a:ext cx="10982328" cy="5447653"/>
          </a:xfrm>
        </p:spPr>
        <p:txBody>
          <a:bodyPr>
            <a:normAutofit fontScale="92500" lnSpcReduction="10000"/>
          </a:bodyPr>
          <a:lstStyle/>
          <a:p>
            <a:r>
              <a:rPr lang="en-US" sz="3500" dirty="0"/>
              <a:t>COUNT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000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sz="3000" dirty="0" err="1">
                <a:solidFill>
                  <a:srgbClr val="000000"/>
                </a:solidFill>
                <a:latin typeface="Courier" pitchFamily="2" charset="0"/>
              </a:rPr>
              <a:t>last_name</a:t>
            </a:r>
            <a:r>
              <a:rPr lang="en-US" altLang="en-US" sz="3000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sz="3000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sz="3000" dirty="0">
                <a:solidFill>
                  <a:srgbClr val="000000"/>
                </a:solidFill>
                <a:latin typeface="Courier" pitchFamily="2" charset="0"/>
              </a:rPr>
              <a:t>, 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000" dirty="0">
                <a:solidFill>
                  <a:srgbClr val="000000"/>
                </a:solidFill>
                <a:latin typeface="Courier" pitchFamily="2" charset="0"/>
              </a:rPr>
              <a:t>COUNT(*) OVER (PARTITION BY </a:t>
            </a:r>
            <a:r>
              <a:rPr lang="en-US" altLang="en-US" sz="3000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sz="3000" dirty="0">
                <a:solidFill>
                  <a:srgbClr val="000000"/>
                </a:solidFill>
                <a:latin typeface="Courier" pitchFamily="2" charset="0"/>
              </a:rPr>
              <a:t>) </a:t>
            </a:r>
            <a:r>
              <a:rPr lang="en-US" altLang="en-US" sz="3000" dirty="0" err="1">
                <a:solidFill>
                  <a:srgbClr val="000000"/>
                </a:solidFill>
                <a:latin typeface="Courier" pitchFamily="2" charset="0"/>
              </a:rPr>
              <a:t>dept_cnt</a:t>
            </a:r>
            <a:endParaRPr lang="en-US" altLang="en-US" sz="3000" dirty="0">
              <a:solidFill>
                <a:srgbClr val="000000"/>
              </a:solidFill>
              <a:latin typeface="Courie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000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000" dirty="0">
                <a:solidFill>
                  <a:srgbClr val="000000"/>
                </a:solidFill>
                <a:latin typeface="Courier" pitchFamily="2" charset="0"/>
              </a:rPr>
              <a:t>WHERE </a:t>
            </a:r>
            <a:r>
              <a:rPr lang="en-US" altLang="en-US" sz="3000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sz="3000" dirty="0">
                <a:solidFill>
                  <a:srgbClr val="000000"/>
                </a:solidFill>
                <a:latin typeface="Courier" pitchFamily="2" charset="0"/>
              </a:rPr>
              <a:t> IN (30, 40);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SUM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SUM(salary) 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OVER (PARTITION BY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)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dept_total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endParaRPr lang="en-US" altLang="en-US" dirty="0">
              <a:solidFill>
                <a:srgbClr val="000000"/>
              </a:solidFill>
              <a:latin typeface="Courie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WHERE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 IN (30, 40);</a:t>
            </a: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dirty="0"/>
              <a:t>AVG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, AVG(salary) 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OVER (PARTITION BY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)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dept_Avg,department_id</a:t>
            </a:r>
            <a:endParaRPr lang="en-US" altLang="en-US" dirty="0">
              <a:solidFill>
                <a:srgbClr val="000000"/>
              </a:solidFill>
              <a:latin typeface="Courie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WHERE </a:t>
            </a:r>
            <a:r>
              <a:rPr lang="en-US" altLang="en-US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" pitchFamily="2" charset="0"/>
              </a:rPr>
              <a:t> IN (30, 40);</a:t>
            </a:r>
          </a:p>
          <a:p>
            <a:pPr>
              <a:spcBef>
                <a:spcPct val="0"/>
              </a:spcBef>
            </a:pPr>
            <a:endParaRPr lang="en-US" altLang="en-US" dirty="0"/>
          </a:p>
          <a:p>
            <a:pPr>
              <a:spcBef>
                <a:spcPct val="0"/>
              </a:spcBef>
            </a:pP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079F1C-545A-F84F-A2BA-70EDC3C1A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FUNCTIONS: BASIC AGGREGATE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7866F88-AC77-414A-8675-B1642A3A4D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EA7058-08EF-974D-B955-90C2BA2A5B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58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2CC036-E20D-FB46-97C7-966E7124B2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ROW_NUMBER():- Gives a running serial number to a partition of records</a:t>
            </a:r>
          </a:p>
          <a:p>
            <a:r>
              <a:rPr lang="en-GB" dirty="0"/>
              <a:t>RANK():- Calculates the rank of a value in a group of values. The return type is NUMBER.</a:t>
            </a:r>
          </a:p>
          <a:p>
            <a:r>
              <a:rPr lang="en-GB" dirty="0"/>
              <a:t>DENSE_RANK():- Acts like the RANK function except that it assigns consecutive ranks</a:t>
            </a:r>
          </a:p>
          <a:p>
            <a:r>
              <a:rPr lang="en-US" dirty="0"/>
              <a:t>LEAD computes an expression based on the next rows</a:t>
            </a:r>
          </a:p>
          <a:p>
            <a:r>
              <a:rPr lang="en-US" dirty="0"/>
              <a:t>i.e. rows coming after the current row and return value to current row</a:t>
            </a:r>
          </a:p>
          <a:p>
            <a:r>
              <a:rPr lang="en-US" dirty="0"/>
              <a:t>LEAD (expr, offset, default)</a:t>
            </a:r>
          </a:p>
          <a:p>
            <a:pPr lvl="1"/>
            <a:r>
              <a:rPr lang="en-US" dirty="0"/>
              <a:t>expr = expression to compute from leading row</a:t>
            </a:r>
          </a:p>
          <a:p>
            <a:pPr lvl="1"/>
            <a:r>
              <a:rPr lang="en-US" dirty="0"/>
              <a:t>offset = index of the leading row relative to the current row</a:t>
            </a:r>
          </a:p>
          <a:p>
            <a:pPr lvl="1"/>
            <a:r>
              <a:rPr lang="en-US" dirty="0"/>
              <a:t>default = value to return if the &lt;offset&gt; points to a row beyond partition range</a:t>
            </a:r>
          </a:p>
          <a:p>
            <a:r>
              <a:rPr lang="en-US" dirty="0"/>
              <a:t>FIRST_VALUE </a:t>
            </a:r>
            <a:r>
              <a:rPr lang="en-IN" dirty="0"/>
              <a:t>returns the first result from an ordered set.</a:t>
            </a:r>
            <a:endParaRPr lang="en-GB" dirty="0"/>
          </a:p>
          <a:p>
            <a:r>
              <a:rPr lang="en-US" dirty="0"/>
              <a:t>Refer to </a:t>
            </a:r>
            <a:r>
              <a:rPr lang="en-US" dirty="0">
                <a:hlinkClick r:id="rId2"/>
              </a:rPr>
              <a:t>analytic_func.sql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7C939D-93B0-8E48-9D88-886ACA165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A9B7407-CE31-014E-AE74-289B45BCE4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FC3DBB-745C-A54C-A4B5-D6E3F2957C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05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66F8E9-E8B6-4C47-9D05-CECC2798A90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Other analytic functions:</a:t>
            </a:r>
          </a:p>
          <a:p>
            <a:r>
              <a:rPr lang="en-US" dirty="0"/>
              <a:t>CUME_DIST - display the cumulative distribution, or the relative position in the set, of each of the employees, as well as all the original data.</a:t>
            </a:r>
          </a:p>
          <a:p>
            <a:r>
              <a:rPr lang="en-US" dirty="0"/>
              <a:t>NTILE - Breaks a result set into a specified number of approximately equal groups, or buckets, rows permitting. </a:t>
            </a:r>
          </a:p>
          <a:p>
            <a:pPr lvl="1"/>
            <a:r>
              <a:rPr lang="en-US" dirty="0"/>
              <a:t>If the no. of rows in the set is smaller than the number of buckets specified, the number of buckets will be reduced so there is one row per bucket.</a:t>
            </a:r>
          </a:p>
          <a:p>
            <a:r>
              <a:rPr lang="en-US" dirty="0"/>
              <a:t>PERCENT_RANK - Assigns value between 0-1 which represents the position of the current row relative to the set as a percentage</a:t>
            </a:r>
          </a:p>
          <a:p>
            <a:r>
              <a:rPr lang="en-US" dirty="0"/>
              <a:t>Refer to </a:t>
            </a:r>
            <a:r>
              <a:rPr lang="en-US" dirty="0" err="1">
                <a:hlinkClick r:id="rId2"/>
              </a:rPr>
              <a:t>analytic_func.sql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CAADC8-95AC-F146-B2E8-482BA577F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B0F066-5048-E443-9F54-6EF44DC2D8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9A444-944D-AF45-B2FE-2859D9AB7F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38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56489" y="346058"/>
            <a:ext cx="9545006" cy="369812"/>
          </a:xfrm>
        </p:spPr>
        <p:txBody>
          <a:bodyPr/>
          <a:lstStyle/>
          <a:p>
            <a:r>
              <a:rPr lang="en-US" dirty="0" smtClean="0"/>
              <a:t>Rank()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87</a:t>
            </a:fld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830489"/>
            <a:ext cx="11303090" cy="5547181"/>
          </a:xfrm>
        </p:spPr>
        <p:txBody>
          <a:bodyPr>
            <a:normAutofit/>
          </a:bodyPr>
          <a:lstStyle/>
          <a:p>
            <a:r>
              <a:rPr lang="en-IN" b="1" dirty="0" smtClean="0">
                <a:solidFill>
                  <a:srgbClr val="FF0000"/>
                </a:solidFill>
              </a:rPr>
              <a:t>List the </a:t>
            </a:r>
            <a:r>
              <a:rPr lang="en-IN" b="1" dirty="0">
                <a:solidFill>
                  <a:srgbClr val="FF0000"/>
                </a:solidFill>
              </a:rPr>
              <a:t>EMPLOYEE_ID, </a:t>
            </a:r>
            <a:r>
              <a:rPr lang="en-IN" b="1" dirty="0" smtClean="0">
                <a:solidFill>
                  <a:srgbClr val="FF0000"/>
                </a:solidFill>
              </a:rPr>
              <a:t>FIRST_NAME,SALARY and Rank the employees based on salary( highest salary is rank 1)</a:t>
            </a:r>
          </a:p>
          <a:p>
            <a:r>
              <a:rPr lang="en-US" sz="2800" dirty="0" smtClean="0"/>
              <a:t>SELECT EMPLOYEE_ID, FIRST_NAME,SALARY, </a:t>
            </a:r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b="1" dirty="0" smtClean="0">
                <a:solidFill>
                  <a:srgbClr val="FF0000"/>
                </a:solidFill>
              </a:rPr>
              <a:t>RANK</a:t>
            </a:r>
            <a:r>
              <a:rPr lang="en-US" sz="2800" b="1" dirty="0">
                <a:solidFill>
                  <a:srgbClr val="FF0000"/>
                </a:solidFill>
              </a:rPr>
              <a:t>() OVER (ORDER BY </a:t>
            </a:r>
            <a:r>
              <a:rPr lang="en-US" sz="2800" b="1" dirty="0" smtClean="0">
                <a:solidFill>
                  <a:srgbClr val="FF0000"/>
                </a:solidFill>
              </a:rPr>
              <a:t>salary DESC) </a:t>
            </a:r>
            <a:endParaRPr lang="en-US" sz="28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sz="2800" dirty="0"/>
              <a:t>    </a:t>
            </a:r>
            <a:r>
              <a:rPr lang="en-US" sz="2800" dirty="0" smtClean="0"/>
              <a:t>	FROM </a:t>
            </a:r>
            <a:r>
              <a:rPr lang="en-US" sz="2800" dirty="0"/>
              <a:t>employees</a:t>
            </a:r>
            <a:r>
              <a:rPr lang="en-US" sz="2800" dirty="0" smtClean="0"/>
              <a:t>;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IN" b="1" dirty="0">
                <a:solidFill>
                  <a:srgbClr val="FF0000"/>
                </a:solidFill>
              </a:rPr>
              <a:t>List the EMPLOYEE_ID, FIRST_NAME,SALARY and Rank the employees based on salary( highest salary is rank 1</a:t>
            </a:r>
            <a:r>
              <a:rPr lang="en-IN" b="1" dirty="0" smtClean="0">
                <a:solidFill>
                  <a:srgbClr val="FF0000"/>
                </a:solidFill>
              </a:rPr>
              <a:t>) DEPARTMENT WISE.</a:t>
            </a:r>
            <a:endParaRPr lang="en-IN" b="1" dirty="0">
              <a:solidFill>
                <a:srgbClr val="FF0000"/>
              </a:solidFill>
            </a:endParaRPr>
          </a:p>
          <a:p>
            <a:r>
              <a:rPr lang="en-IN" sz="2800" dirty="0" smtClean="0"/>
              <a:t>SELECT EMPLOYEE_ID, FIRST_NAME,SALARY</a:t>
            </a:r>
            <a:r>
              <a:rPr lang="en-IN" sz="2800" b="1" dirty="0" smtClean="0">
                <a:solidFill>
                  <a:srgbClr val="FF0000"/>
                </a:solidFill>
              </a:rPr>
              <a:t>,</a:t>
            </a:r>
          </a:p>
          <a:p>
            <a:pPr marL="0" indent="0">
              <a:buNone/>
            </a:pPr>
            <a:r>
              <a:rPr lang="en-IN" sz="2800" b="1" dirty="0" smtClean="0">
                <a:solidFill>
                  <a:srgbClr val="FF0000"/>
                </a:solidFill>
              </a:rPr>
              <a:t>RANK</a:t>
            </a:r>
            <a:r>
              <a:rPr lang="en-IN" sz="2800" b="1" dirty="0">
                <a:solidFill>
                  <a:srgbClr val="FF0000"/>
                </a:solidFill>
              </a:rPr>
              <a:t>() OVER (PARTITION BY DEPARTMENT_ID ORDER BY SALARY DESC) </a:t>
            </a:r>
            <a:r>
              <a:rPr lang="en-IN" sz="2800" dirty="0" smtClean="0"/>
              <a:t>	AS </a:t>
            </a:r>
            <a:r>
              <a:rPr lang="en-IN" sz="2800" dirty="0"/>
              <a:t>EMP_RANK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FROM </a:t>
            </a:r>
            <a:r>
              <a:rPr lang="en-IN" sz="2800" dirty="0"/>
              <a:t>EMPLOYEES;</a:t>
            </a:r>
          </a:p>
        </p:txBody>
      </p:sp>
    </p:spTree>
    <p:extLst>
      <p:ext uri="{BB962C8B-B14F-4D97-AF65-F5344CB8AC3E}">
        <p14:creationId xmlns:p14="http://schemas.microsoft.com/office/powerpoint/2010/main" val="1936227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39504" y="797030"/>
            <a:ext cx="11291939" cy="4904394"/>
          </a:xfrm>
        </p:spPr>
        <p:txBody>
          <a:bodyPr/>
          <a:lstStyle/>
          <a:p>
            <a:r>
              <a:rPr lang="en-IN" b="1" dirty="0" smtClean="0">
                <a:solidFill>
                  <a:srgbClr val="FF0000"/>
                </a:solidFill>
              </a:rPr>
              <a:t>Find the </a:t>
            </a:r>
            <a:r>
              <a:rPr lang="en-IN" b="1" dirty="0">
                <a:solidFill>
                  <a:srgbClr val="FF0000"/>
                </a:solidFill>
              </a:rPr>
              <a:t>EMPLOYEE_ID, </a:t>
            </a:r>
            <a:r>
              <a:rPr lang="en-IN" b="1" dirty="0" smtClean="0">
                <a:solidFill>
                  <a:srgbClr val="FF0000"/>
                </a:solidFill>
              </a:rPr>
              <a:t>FIRST_NAME,SALARY, and the LEADING SALARY of  employees.</a:t>
            </a:r>
          </a:p>
          <a:p>
            <a:pPr marL="0" indent="0">
              <a:buNone/>
            </a:pPr>
            <a:endParaRPr lang="en-IN" b="1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IN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IN" b="1" dirty="0">
                <a:solidFill>
                  <a:srgbClr val="FF0000"/>
                </a:solidFill>
              </a:rPr>
              <a:t>List the EMPLOYEE_ID, FIRST_NAME,SALARY and Rank the employees based on salary( highest salary is rank 1) DEPARTMENT WISE.</a:t>
            </a:r>
          </a:p>
          <a:p>
            <a:pPr marL="0" indent="0">
              <a:buNone/>
            </a:pPr>
            <a:endParaRPr lang="en-IN" b="1" dirty="0">
              <a:solidFill>
                <a:srgbClr val="FF0000"/>
              </a:solidFill>
            </a:endParaRPr>
          </a:p>
          <a:p>
            <a:r>
              <a:rPr lang="en-IN" dirty="0"/>
              <a:t>SELECT EMPLOYEE_ID, FIRST_NAME,SALARY</a:t>
            </a:r>
            <a:r>
              <a:rPr lang="en-IN" b="1" dirty="0">
                <a:solidFill>
                  <a:srgbClr val="FF0000"/>
                </a:solidFill>
              </a:rPr>
              <a:t>,</a:t>
            </a:r>
          </a:p>
          <a:p>
            <a:pPr marL="0" indent="0">
              <a:buNone/>
            </a:pPr>
            <a:r>
              <a:rPr lang="en-IN" b="1" dirty="0" smtClean="0">
                <a:solidFill>
                  <a:srgbClr val="FF0000"/>
                </a:solidFill>
              </a:rPr>
              <a:t>LEAD() </a:t>
            </a:r>
            <a:r>
              <a:rPr lang="en-IN" b="1" dirty="0">
                <a:solidFill>
                  <a:srgbClr val="FF0000"/>
                </a:solidFill>
              </a:rPr>
              <a:t>OVER (PARTITION BY DEPARTMENT_ID ORDER BY SALARY DESC) </a:t>
            </a:r>
            <a:r>
              <a:rPr lang="en-IN" dirty="0"/>
              <a:t>	AS EMP_RANK </a:t>
            </a:r>
            <a:r>
              <a:rPr lang="en-IN" dirty="0" smtClean="0"/>
              <a:t>FROM </a:t>
            </a:r>
            <a:r>
              <a:rPr lang="en-IN" dirty="0"/>
              <a:t>EMPLOYEES;</a:t>
            </a:r>
          </a:p>
          <a:p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41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List the EMPLOYEE_ID, FIRST_NAME,SALARY and </a:t>
            </a:r>
            <a:r>
              <a:rPr lang="en-IN" b="1" dirty="0" smtClean="0">
                <a:solidFill>
                  <a:srgbClr val="FF0000"/>
                </a:solidFill>
              </a:rPr>
              <a:t>Dense Rank </a:t>
            </a:r>
            <a:r>
              <a:rPr lang="en-IN" b="1" dirty="0">
                <a:solidFill>
                  <a:srgbClr val="FF0000"/>
                </a:solidFill>
              </a:rPr>
              <a:t>the employees based on salary( highest salary is rank 1)</a:t>
            </a:r>
          </a:p>
          <a:p>
            <a:r>
              <a:rPr lang="en-US" b="1" dirty="0"/>
              <a:t>SELECT </a:t>
            </a:r>
            <a:r>
              <a:rPr lang="en-US" b="1" dirty="0" smtClean="0"/>
              <a:t>EMPLOYEE_ID, FIRST_NAME,  SALARY, 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DENSE_RANK</a:t>
            </a:r>
            <a:r>
              <a:rPr lang="en-US" b="1" dirty="0"/>
              <a:t>() OVER 	(ORDER BY salary) </a:t>
            </a:r>
          </a:p>
          <a:p>
            <a:pPr marL="0" indent="0">
              <a:buNone/>
            </a:pPr>
            <a:r>
              <a:rPr lang="en-US" b="1" dirty="0"/>
              <a:t>    </a:t>
            </a:r>
            <a:r>
              <a:rPr lang="en-US" b="1" dirty="0" smtClean="0"/>
              <a:t>	FROM </a:t>
            </a:r>
            <a:r>
              <a:rPr lang="en-US" b="1" dirty="0"/>
              <a:t>employees;</a:t>
            </a:r>
          </a:p>
          <a:p>
            <a:endParaRPr lang="en-IN" dirty="0" smtClean="0"/>
          </a:p>
          <a:p>
            <a:r>
              <a:rPr lang="en-IN" dirty="0" smtClean="0"/>
              <a:t>SELECT </a:t>
            </a:r>
            <a:r>
              <a:rPr lang="en-IN" dirty="0"/>
              <a:t>EMPLOYEE_ID, FIRST_NAME,SALARY</a:t>
            </a:r>
            <a:r>
              <a:rPr lang="en-IN" b="1" dirty="0">
                <a:solidFill>
                  <a:srgbClr val="FF0000"/>
                </a:solidFill>
              </a:rPr>
              <a:t>,</a:t>
            </a:r>
          </a:p>
          <a:p>
            <a:pPr marL="0" indent="0">
              <a:buNone/>
            </a:pPr>
            <a:r>
              <a:rPr lang="en-IN" b="1" dirty="0" smtClean="0">
                <a:solidFill>
                  <a:srgbClr val="FF0000"/>
                </a:solidFill>
              </a:rPr>
              <a:t>DENSE_RANK</a:t>
            </a:r>
            <a:r>
              <a:rPr lang="en-IN" b="1" dirty="0">
                <a:solidFill>
                  <a:srgbClr val="FF0000"/>
                </a:solidFill>
              </a:rPr>
              <a:t>() OVER (PARTITION BY DEPARTMENT_ID ORDER BY SALARY DESC) </a:t>
            </a:r>
            <a:r>
              <a:rPr lang="en-IN" dirty="0"/>
              <a:t>	AS EMP_RANK </a:t>
            </a:r>
          </a:p>
          <a:p>
            <a:pPr marL="0" indent="0">
              <a:buNone/>
            </a:pPr>
            <a:r>
              <a:rPr lang="en-IN" dirty="0"/>
              <a:t>	FROM EMPLOYEES;</a:t>
            </a:r>
          </a:p>
          <a:p>
            <a:endParaRPr lang="en-IN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Dense Rank</a:t>
            </a:r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7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075AAE-6387-2B4B-BBB6-D85661856E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8354" y="1219200"/>
            <a:ext cx="11252166" cy="5450541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Though MySQL string search is case insensitive ('</a:t>
            </a:r>
            <a:r>
              <a:rPr lang="en-US" sz="3200" dirty="0" err="1"/>
              <a:t>abc</a:t>
            </a:r>
            <a:r>
              <a:rPr lang="en-US" sz="3200" dirty="0"/>
              <a:t>' = '</a:t>
            </a:r>
            <a:r>
              <a:rPr lang="en-US" sz="3200" dirty="0" err="1"/>
              <a:t>Abc</a:t>
            </a:r>
            <a:r>
              <a:rPr lang="en-US" sz="3200" dirty="0"/>
              <a:t>' = 'ABC'), it is advised to keep the case of strings same in both sides while comparing</a:t>
            </a:r>
          </a:p>
          <a:p>
            <a:r>
              <a:rPr lang="en-US" sz="3200" dirty="0"/>
              <a:t>To make it case insensitive </a:t>
            </a:r>
            <a:r>
              <a:rPr lang="en-US" sz="3200" dirty="0" smtClean="0"/>
              <a:t>search:</a:t>
            </a:r>
          </a:p>
          <a:p>
            <a:endParaRPr lang="en-US" sz="3200" dirty="0" smtClean="0"/>
          </a:p>
          <a:p>
            <a:r>
              <a:rPr lang="en-US" altLang="en-US" sz="28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List </a:t>
            </a:r>
            <a:r>
              <a:rPr lang="en-US" altLang="en-US" sz="28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emp_ID</a:t>
            </a:r>
            <a:r>
              <a:rPr lang="en-US" altLang="en-US" sz="28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altLang="en-US" sz="28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Lastname</a:t>
            </a:r>
            <a:r>
              <a:rPr lang="en-US" altLang="en-US" sz="28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28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ans</a:t>
            </a:r>
            <a:r>
              <a:rPr lang="en-US" altLang="en-US" sz="28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28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dept_ID</a:t>
            </a:r>
            <a:r>
              <a:rPr lang="en-US" altLang="en-US" sz="28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of employees whose </a:t>
            </a:r>
            <a:r>
              <a:rPr lang="en-US" altLang="en-US" sz="28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sz="28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is </a:t>
            </a:r>
            <a:r>
              <a:rPr lang="en-US" altLang="en-US" sz="28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higgins</a:t>
            </a:r>
            <a:r>
              <a:rPr lang="en-US" altLang="en-US" sz="28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altLang="en-US" sz="2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altLang="en-US" sz="3200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SELECT </a:t>
            </a:r>
            <a:r>
              <a:rPr lang="en-US" altLang="en-US" sz="3200" dirty="0" err="1" smtClean="0">
                <a:solidFill>
                  <a:srgbClr val="000000"/>
                </a:solidFill>
                <a:latin typeface="Courier New" panose="02070309020205020404" pitchFamily="49" charset="0"/>
              </a:rPr>
              <a:t>employee_id,last_name,department_id</a:t>
            </a:r>
            <a:endParaRPr lang="en-US" alt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	FROM   Employees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	WHERE  LOWER(</a:t>
            </a:r>
            <a:r>
              <a:rPr lang="en-US" alt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) = '</a:t>
            </a:r>
            <a:r>
              <a:rPr lang="en-US" alt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higgins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';</a:t>
            </a:r>
          </a:p>
          <a:p>
            <a:pPr>
              <a:spcBef>
                <a:spcPct val="0"/>
              </a:spcBef>
            </a:pPr>
            <a:endParaRPr lang="en-US" sz="3200" dirty="0"/>
          </a:p>
          <a:p>
            <a:pPr>
              <a:spcBef>
                <a:spcPct val="0"/>
              </a:spcBef>
            </a:pPr>
            <a:r>
              <a:rPr lang="en-US" sz="3200" dirty="0"/>
              <a:t>Above condition can also be written as: 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	WHERE UPPER(</a:t>
            </a:r>
            <a:r>
              <a:rPr lang="en-US" altLang="en-US" sz="3200" dirty="0" err="1">
                <a:solidFill>
                  <a:srgbClr val="000000"/>
                </a:solidFill>
                <a:latin typeface="Courier New" panose="02070309020205020404" pitchFamily="49" charset="0"/>
              </a:rPr>
              <a:t>last_name</a:t>
            </a:r>
            <a:r>
              <a:rPr lang="en-US" altLang="en-US" sz="3200" dirty="0">
                <a:solidFill>
                  <a:srgbClr val="000000"/>
                </a:solidFill>
                <a:latin typeface="Courier New" panose="02070309020205020404" pitchFamily="49" charset="0"/>
              </a:rPr>
              <a:t>) = 'HIGGINS';</a:t>
            </a:r>
          </a:p>
          <a:p>
            <a:pPr marL="0" indent="0">
              <a:spcBef>
                <a:spcPct val="0"/>
              </a:spcBef>
              <a:buNone/>
            </a:pPr>
            <a:endParaRPr lang="en-US" sz="3200" dirty="0"/>
          </a:p>
          <a:p>
            <a:pPr marL="0" indent="0">
              <a:spcBef>
                <a:spcPct val="0"/>
              </a:spcBef>
              <a:buNone/>
            </a:pPr>
            <a:endParaRPr lang="en-US" altLang="en-US" sz="32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46514" y="203036"/>
            <a:ext cx="9545006" cy="369812"/>
          </a:xfrm>
        </p:spPr>
        <p:txBody>
          <a:bodyPr/>
          <a:lstStyle/>
          <a:p>
            <a:pPr algn="ctr"/>
            <a:r>
              <a:rPr lang="en-US"/>
              <a:t>CASE CONVERSION FUNCTIONS 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26D35-69B1-6B4E-A2E0-3A982C53FE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616ED3-7823-7C46-A0BF-7324A2926C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075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90</a:t>
            </a:fld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SELECT </a:t>
            </a:r>
            <a:r>
              <a:rPr lang="en-US" sz="3600" b="1" dirty="0" err="1"/>
              <a:t>employee_id</a:t>
            </a:r>
            <a:r>
              <a:rPr lang="en-US" sz="3600" b="1" dirty="0"/>
              <a:t>, </a:t>
            </a:r>
            <a:r>
              <a:rPr lang="en-US" sz="3600" b="1" dirty="0" err="1"/>
              <a:t>first_name</a:t>
            </a:r>
            <a:r>
              <a:rPr lang="en-US" sz="3600" b="1" dirty="0"/>
              <a:t>, </a:t>
            </a:r>
            <a:r>
              <a:rPr lang="en-US" sz="3600" b="1" dirty="0" err="1"/>
              <a:t>job_id</a:t>
            </a:r>
            <a:r>
              <a:rPr lang="en-US" sz="3600" b="1" dirty="0"/>
              <a:t>, </a:t>
            </a:r>
            <a:endParaRPr lang="en-US" sz="3600" b="1" dirty="0" smtClean="0"/>
          </a:p>
          <a:p>
            <a:pPr marL="0" indent="0">
              <a:buNone/>
            </a:pPr>
            <a:r>
              <a:rPr lang="en-US" sz="3600" b="1" dirty="0"/>
              <a:t> </a:t>
            </a:r>
            <a:r>
              <a:rPr lang="en-US" sz="3600" b="1" dirty="0" smtClean="0"/>
              <a:t>   salary</a:t>
            </a:r>
            <a:r>
              <a:rPr lang="en-US" sz="3600" b="1" dirty="0"/>
              <a:t>, </a:t>
            </a:r>
            <a:r>
              <a:rPr lang="en-US" sz="3600" b="1" dirty="0" smtClean="0">
                <a:solidFill>
                  <a:srgbClr val="FF0000"/>
                </a:solidFill>
              </a:rPr>
              <a:t>LEAD(SALARY)</a:t>
            </a:r>
            <a:r>
              <a:rPr lang="en-US" sz="3600" b="1" dirty="0" smtClean="0"/>
              <a:t> </a:t>
            </a:r>
            <a:r>
              <a:rPr lang="en-US" sz="3600" b="1" dirty="0"/>
              <a:t>OVER (</a:t>
            </a:r>
            <a:r>
              <a:rPr lang="en-US" sz="3600" b="1" dirty="0" smtClean="0"/>
              <a:t>ORDER </a:t>
            </a:r>
            <a:r>
              <a:rPr lang="en-US" sz="3600" b="1" dirty="0"/>
              <a:t>BY </a:t>
            </a:r>
            <a:r>
              <a:rPr lang="en-US" sz="3600" b="1" dirty="0" smtClean="0"/>
              <a:t>salary) </a:t>
            </a:r>
            <a:endParaRPr lang="en-US" sz="3600" b="1" dirty="0"/>
          </a:p>
          <a:p>
            <a:pPr marL="0" indent="0">
              <a:buNone/>
            </a:pPr>
            <a:r>
              <a:rPr lang="en-US" sz="3600" b="1" dirty="0" smtClean="0"/>
              <a:t>    FROM employees;</a:t>
            </a:r>
          </a:p>
          <a:p>
            <a:r>
              <a:rPr lang="en-US" sz="3600" b="1" dirty="0"/>
              <a:t>SELECT </a:t>
            </a:r>
            <a:r>
              <a:rPr lang="en-US" sz="3600" b="1" dirty="0" err="1"/>
              <a:t>employee_id</a:t>
            </a:r>
            <a:r>
              <a:rPr lang="en-US" sz="3600" b="1" dirty="0"/>
              <a:t>, </a:t>
            </a:r>
            <a:r>
              <a:rPr lang="en-US" sz="3600" b="1" dirty="0" err="1"/>
              <a:t>first_name</a:t>
            </a:r>
            <a:r>
              <a:rPr lang="en-US" sz="3600" b="1" dirty="0"/>
              <a:t>, </a:t>
            </a:r>
            <a:r>
              <a:rPr lang="en-US" sz="3600" b="1" dirty="0" err="1"/>
              <a:t>job_id</a:t>
            </a:r>
            <a:r>
              <a:rPr lang="en-US" sz="3600" b="1" dirty="0"/>
              <a:t>, </a:t>
            </a:r>
          </a:p>
          <a:p>
            <a:pPr marL="0" indent="0">
              <a:buNone/>
            </a:pPr>
            <a:r>
              <a:rPr lang="en-US" sz="3600" b="1" dirty="0"/>
              <a:t>    salary, </a:t>
            </a:r>
            <a:r>
              <a:rPr lang="en-US" sz="3600" b="1" dirty="0" smtClean="0">
                <a:solidFill>
                  <a:srgbClr val="FF0000"/>
                </a:solidFill>
              </a:rPr>
              <a:t>LAG(SALARY)</a:t>
            </a:r>
            <a:r>
              <a:rPr lang="en-US" sz="3600" b="1" dirty="0" smtClean="0"/>
              <a:t> OVER </a:t>
            </a:r>
            <a:endParaRPr lang="en-US" sz="3600" b="1" dirty="0"/>
          </a:p>
          <a:p>
            <a:pPr marL="0" indent="0">
              <a:buNone/>
            </a:pPr>
            <a:r>
              <a:rPr lang="en-US" sz="3600" b="1" dirty="0"/>
              <a:t>	</a:t>
            </a:r>
            <a:r>
              <a:rPr lang="en-US" sz="3600" b="1" dirty="0" smtClean="0"/>
              <a:t>(ORDER </a:t>
            </a:r>
            <a:r>
              <a:rPr lang="en-US" sz="3600" b="1" dirty="0"/>
              <a:t>BY salary) </a:t>
            </a:r>
          </a:p>
          <a:p>
            <a:pPr marL="0" indent="0">
              <a:buNone/>
            </a:pPr>
            <a:r>
              <a:rPr lang="en-US" sz="3600" b="1" dirty="0"/>
              <a:t>    FROM employees;</a:t>
            </a:r>
          </a:p>
          <a:p>
            <a:pPr marL="0" indent="0">
              <a:buNone/>
            </a:pP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349981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Dense_rank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91</a:t>
            </a:fld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157" y="1409700"/>
            <a:ext cx="8724924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2291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Lag()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92</a:t>
            </a:fld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374" y="188258"/>
            <a:ext cx="13332437" cy="7495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765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Single row functions accept one or more arguments and return one result per row.</a:t>
            </a:r>
          </a:p>
          <a:p>
            <a:r>
              <a:rPr lang="en-US" dirty="0"/>
              <a:t>Conversion functions are used to convert one data type to another with a specified format.</a:t>
            </a:r>
          </a:p>
          <a:p>
            <a:r>
              <a:rPr lang="en-US" dirty="0"/>
              <a:t>Group functions accept one or more arguments and return one result for multiple rows</a:t>
            </a:r>
          </a:p>
          <a:p>
            <a:r>
              <a:rPr lang="en-US" dirty="0"/>
              <a:t>Different types of joins are used for retrieving data from multiple tables</a:t>
            </a:r>
          </a:p>
          <a:p>
            <a:r>
              <a:rPr lang="en-US" dirty="0"/>
              <a:t>Set operations on tables are UNION and INTERSECT</a:t>
            </a:r>
          </a:p>
          <a:p>
            <a:r>
              <a:rPr lang="en-US" dirty="0"/>
              <a:t>Analytic functions or windowing functions work similar to group functions</a:t>
            </a:r>
          </a:p>
          <a:p>
            <a:r>
              <a:rPr lang="en-US" dirty="0"/>
              <a:t>Analytic functions do not reduce the no. of rows in the result unlike group functions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F5C20E-783F-D546-A825-4DBC083FC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CA410BC-4BCE-0F49-838A-38B488E38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F2CBA-348C-A747-BC4F-8829C742F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93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BA0CE9-370B-FD44-93DB-D6F4558C62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</a:blip>
          <a:srcRect l="12240" t="5962" r="4833" b="9329"/>
          <a:stretch/>
        </p:blipFill>
        <p:spPr>
          <a:xfrm>
            <a:off x="9549092" y="4400233"/>
            <a:ext cx="2114554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0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943ED-A770-9543-88C4-FC9E6F466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81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DBMS Session-Day1</Template>
  <TotalTime>9359</TotalTime>
  <Words>4679</Words>
  <Application>Microsoft Office PowerPoint</Application>
  <PresentationFormat>Widescreen</PresentationFormat>
  <Paragraphs>1369</Paragraphs>
  <Slides>94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94</vt:i4>
      </vt:variant>
    </vt:vector>
  </HeadingPairs>
  <TitlesOfParts>
    <vt:vector size="106" baseType="lpstr">
      <vt:lpstr>Arial</vt:lpstr>
      <vt:lpstr>Arial Narrow</vt:lpstr>
      <vt:lpstr>Calibri</vt:lpstr>
      <vt:lpstr>Corbel</vt:lpstr>
      <vt:lpstr>Courier</vt:lpstr>
      <vt:lpstr>Courier New</vt:lpstr>
      <vt:lpstr>Courier Regular</vt:lpstr>
      <vt:lpstr>Helvetica LT Std Cond</vt:lpstr>
      <vt:lpstr>Helvetica LT Std Cond Light</vt:lpstr>
      <vt:lpstr>Wingdings</vt:lpstr>
      <vt:lpstr>Wingdings 2</vt:lpstr>
      <vt:lpstr>Frame</vt:lpstr>
      <vt:lpstr>Data Querying and Manipulation using SQL – Day 2</vt:lpstr>
      <vt:lpstr>OBJECTIVES</vt:lpstr>
      <vt:lpstr>PowerPoint Presentation</vt:lpstr>
      <vt:lpstr>FUNCTIONS IN SQL </vt:lpstr>
      <vt:lpstr>TYPES OF SINGLE ROW FUNCTIONS </vt:lpstr>
      <vt:lpstr>NUMERIC FUNCTIONS </vt:lpstr>
      <vt:lpstr>ROUND</vt:lpstr>
      <vt:lpstr>TYPES OF CHARACTER FUNCTIONS </vt:lpstr>
      <vt:lpstr>CASE CONVERSION FUNCTIONS </vt:lpstr>
      <vt:lpstr>CHARACTER MANIPULATION FUNCTIONS </vt:lpstr>
      <vt:lpstr>CHARACTER MANIPULATION FUNCTIONS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DATE FUNCTIONS </vt:lpstr>
      <vt:lpstr>DATE FUNCTIONS</vt:lpstr>
      <vt:lpstr>CONVERSION FUNCTIONS </vt:lpstr>
      <vt:lpstr>DATE_FORMAT: DATE TO CHAR </vt:lpstr>
      <vt:lpstr>DATE_FORMAT: DATE TO CHAR </vt:lpstr>
      <vt:lpstr>STRING TO DATE</vt:lpstr>
      <vt:lpstr>PowerPoint Presentation</vt:lpstr>
      <vt:lpstr>PowerPoint Presentation</vt:lpstr>
      <vt:lpstr>OTHER DATA TYPE CONVERSION METHODS </vt:lpstr>
      <vt:lpstr>PowerPoint Presentation</vt:lpstr>
      <vt:lpstr>PowerPoint Presentation</vt:lpstr>
      <vt:lpstr>PowerPoint Presentation</vt:lpstr>
      <vt:lpstr>CONTROL FLOW FUNCTIONS </vt:lpstr>
      <vt:lpstr>CONTROL FLOW FUNCTIONS </vt:lpstr>
      <vt:lpstr>CASE EXPRESSION </vt:lpstr>
      <vt:lpstr>PowerPoint Presentation</vt:lpstr>
      <vt:lpstr>GROUP FUNCTIONS  </vt:lpstr>
      <vt:lpstr>USING COUNT FUNCTION  </vt:lpstr>
      <vt:lpstr>USING GROUP FUNCTIONS  </vt:lpstr>
      <vt:lpstr>GROUP FUNCTIONS AND NULL VALUES  </vt:lpstr>
      <vt:lpstr>GROUPING ROWS  </vt:lpstr>
      <vt:lpstr>GROUPING ROWS – GROUP BY CLAUSE FUNCTIONS  </vt:lpstr>
      <vt:lpstr>PowerPoint Presentation</vt:lpstr>
      <vt:lpstr>PowerPoint Presentation</vt:lpstr>
      <vt:lpstr>PowerPoint Presentation</vt:lpstr>
      <vt:lpstr>PowerPoint Presentation</vt:lpstr>
      <vt:lpstr>ILLEGAL GROUP FUNCTIONS  </vt:lpstr>
      <vt:lpstr>RESTRICTING GROUP ROWS – HAVING CLAUSE  </vt:lpstr>
      <vt:lpstr>PowerPoint Presentation</vt:lpstr>
      <vt:lpstr>PowerPoint Presentation</vt:lpstr>
      <vt:lpstr>PowerPoint Presentation</vt:lpstr>
      <vt:lpstr>PowerPoint Presentation</vt:lpstr>
      <vt:lpstr>JOINS</vt:lpstr>
      <vt:lpstr>JOINING TABLES - SYNTAX  </vt:lpstr>
      <vt:lpstr>CARTESIAN PRODUCT JOIN </vt:lpstr>
      <vt:lpstr>DIFFERENT SQL JOINS</vt:lpstr>
      <vt:lpstr>PowerPoint Presentation</vt:lpstr>
      <vt:lpstr>PowerPoint Presentation</vt:lpstr>
      <vt:lpstr>PowerPoint Presentation</vt:lpstr>
      <vt:lpstr>PowerPoint Presentation</vt:lpstr>
      <vt:lpstr>Natural join</vt:lpstr>
      <vt:lpstr>INNER JOIN </vt:lpstr>
      <vt:lpstr>INNER JOIN</vt:lpstr>
      <vt:lpstr>PowerPoint Presentation</vt:lpstr>
      <vt:lpstr>PowerPoint Presentation</vt:lpstr>
      <vt:lpstr>NON EQUI-JOIN</vt:lpstr>
      <vt:lpstr>PowerPoint Presentation</vt:lpstr>
      <vt:lpstr>INNER JOIN </vt:lpstr>
      <vt:lpstr>PowerPoint Presentation</vt:lpstr>
      <vt:lpstr>PowerPoint Presentation</vt:lpstr>
      <vt:lpstr>SELF JOIN</vt:lpstr>
      <vt:lpstr>SELF JOIN</vt:lpstr>
      <vt:lpstr>LEFT OUTER JOIN </vt:lpstr>
      <vt:lpstr>Example: LEFT OUTER JOIN</vt:lpstr>
      <vt:lpstr>Result: LEFT OUTER JOIN</vt:lpstr>
      <vt:lpstr>RIGHT OUTER JOIN </vt:lpstr>
      <vt:lpstr>Example: RIGHT OUTER JOIN</vt:lpstr>
      <vt:lpstr>Result: RIGHT OUTER JOIN</vt:lpstr>
      <vt:lpstr>FULL OUTER JOIN through UNION</vt:lpstr>
      <vt:lpstr>Result: FULL OUTER JOIN</vt:lpstr>
      <vt:lpstr>PowerPoint Presentation</vt:lpstr>
      <vt:lpstr>UNION</vt:lpstr>
      <vt:lpstr>UNION</vt:lpstr>
      <vt:lpstr>INTERSECT</vt:lpstr>
      <vt:lpstr>PowerPoint Presentation</vt:lpstr>
      <vt:lpstr>ANALYTIC FUNCTIONS</vt:lpstr>
      <vt:lpstr>PowerPoint Presentation</vt:lpstr>
      <vt:lpstr>ANALYTIC FUNCTIONS: BASIC AGGREGATE FUNCTIONS</vt:lpstr>
      <vt:lpstr>ANALYTIC FUNCTIONS</vt:lpstr>
      <vt:lpstr>ANALYTIC FUNCTIONS</vt:lpstr>
      <vt:lpstr>Rank()</vt:lpstr>
      <vt:lpstr>PowerPoint Presentation</vt:lpstr>
      <vt:lpstr>Dense Rank</vt:lpstr>
      <vt:lpstr>PowerPoint Presentation</vt:lpstr>
      <vt:lpstr>Dense_rank()</vt:lpstr>
      <vt:lpstr>Lag()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Karanji</dc:creator>
  <cp:lastModifiedBy>Microsoft</cp:lastModifiedBy>
  <cp:revision>407</cp:revision>
  <dcterms:created xsi:type="dcterms:W3CDTF">2016-01-14T11:21:39Z</dcterms:created>
  <dcterms:modified xsi:type="dcterms:W3CDTF">2019-09-12T08:39:11Z</dcterms:modified>
</cp:coreProperties>
</file>

<file path=docProps/thumbnail.jpeg>
</file>